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5" r:id="rId3"/>
    <p:sldMasterId id="2147483656" r:id="rId4"/>
    <p:sldMasterId id="2147483657" r:id="rId5"/>
    <p:sldMasterId id="214748365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7559675" cx="10080625"/>
  <p:notesSz cx="7559675" cy="106918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ntage"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504000" y="3168000"/>
            <a:ext cx="9071640" cy="126216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 type="body"/>
          </p:nvPr>
        </p:nvSpPr>
        <p:spPr>
          <a:xfrm>
            <a:off x="504000" y="4752000"/>
            <a:ext cx="8870040" cy="201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 name="Google Shape;15;p2"/>
          <p:cNvSpPr txBox="1"/>
          <p:nvPr>
            <p:ph idx="11" type="ftr"/>
          </p:nvPr>
        </p:nvSpPr>
        <p:spPr>
          <a:xfrm>
            <a:off x="3447000" y="6887160"/>
            <a:ext cx="3195000" cy="52128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7226640" y="6887160"/>
            <a:ext cx="2348280" cy="521280"/>
          </a:xfrm>
          <a:prstGeom prst="rect">
            <a:avLst/>
          </a:prstGeom>
          <a:noFill/>
          <a:ln>
            <a:noFill/>
          </a:ln>
        </p:spPr>
        <p:txBody>
          <a:bodyPr anchorCtr="0" anchor="t" bIns="0" lIns="0" spcFirstLastPara="1" rIns="0" wrap="square" tIns="0">
            <a:noAutofit/>
          </a:bodyPr>
          <a:lstStyle>
            <a:lvl1pPr indent="0" lvl="0"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1pPr>
            <a:lvl2pPr indent="0" lvl="1"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2pPr>
            <a:lvl3pPr indent="0" lvl="2"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3pPr>
            <a:lvl4pPr indent="0" lvl="3"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4pPr>
            <a:lvl5pPr indent="0" lvl="4"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5pPr>
            <a:lvl6pPr indent="0" lvl="5"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6pPr>
            <a:lvl7pPr indent="0" lvl="6"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7pPr>
            <a:lvl8pPr indent="0" lvl="7"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8pPr>
            <a:lvl9pPr indent="0" lvl="8"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s-ES"/>
              <a:t>‹#›</a:t>
            </a:fld>
            <a:endParaRPr/>
          </a:p>
        </p:txBody>
      </p:sp>
      <p:sp>
        <p:nvSpPr>
          <p:cNvPr id="17" name="Google Shape;17;p2"/>
          <p:cNvSpPr txBox="1"/>
          <p:nvPr>
            <p:ph idx="10" type="dt"/>
          </p:nvPr>
        </p:nvSpPr>
        <p:spPr>
          <a:xfrm>
            <a:off x="503640" y="6887160"/>
            <a:ext cx="2348280" cy="521280"/>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ntage" type="titleOnly">
  <p:cSld name="TITLE_ONLY">
    <p:spTree>
      <p:nvGrpSpPr>
        <p:cNvPr id="18" name="Shape 18"/>
        <p:cNvGrpSpPr/>
        <p:nvPr/>
      </p:nvGrpSpPr>
      <p:grpSpPr>
        <a:xfrm>
          <a:off x="0" y="0"/>
          <a:ext cx="0" cy="0"/>
          <a:chOff x="0" y="0"/>
          <a:chExt cx="0" cy="0"/>
        </a:xfrm>
      </p:grpSpPr>
      <p:sp>
        <p:nvSpPr>
          <p:cNvPr id="19" name="Google Shape;19;p3"/>
          <p:cNvSpPr txBox="1"/>
          <p:nvPr>
            <p:ph type="title"/>
          </p:nvPr>
        </p:nvSpPr>
        <p:spPr>
          <a:xfrm>
            <a:off x="504000" y="3168000"/>
            <a:ext cx="9071640" cy="126216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1" type="ftr"/>
          </p:nvPr>
        </p:nvSpPr>
        <p:spPr>
          <a:xfrm>
            <a:off x="3447000" y="6887160"/>
            <a:ext cx="3195000" cy="52128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2" type="sldNum"/>
          </p:nvPr>
        </p:nvSpPr>
        <p:spPr>
          <a:xfrm>
            <a:off x="7226640" y="6887160"/>
            <a:ext cx="2348280" cy="521280"/>
          </a:xfrm>
          <a:prstGeom prst="rect">
            <a:avLst/>
          </a:prstGeom>
          <a:noFill/>
          <a:ln>
            <a:noFill/>
          </a:ln>
        </p:spPr>
        <p:txBody>
          <a:bodyPr anchorCtr="0" anchor="t" bIns="0" lIns="0" spcFirstLastPara="1" rIns="0" wrap="square" tIns="0">
            <a:noAutofit/>
          </a:bodyPr>
          <a:lstStyle>
            <a:lvl1pPr indent="0" lvl="0"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1pPr>
            <a:lvl2pPr indent="0" lvl="1"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2pPr>
            <a:lvl3pPr indent="0" lvl="2"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3pPr>
            <a:lvl4pPr indent="0" lvl="3"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4pPr>
            <a:lvl5pPr indent="0" lvl="4"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5pPr>
            <a:lvl6pPr indent="0" lvl="5"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6pPr>
            <a:lvl7pPr indent="0" lvl="6"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7pPr>
            <a:lvl8pPr indent="0" lvl="7"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8pPr>
            <a:lvl9pPr indent="0" lvl="8"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s-ES"/>
              <a:t>‹#›</a:t>
            </a:fld>
            <a:endParaRPr/>
          </a:p>
        </p:txBody>
      </p:sp>
      <p:sp>
        <p:nvSpPr>
          <p:cNvPr id="22" name="Google Shape;22;p3"/>
          <p:cNvSpPr txBox="1"/>
          <p:nvPr>
            <p:ph idx="10" type="dt"/>
          </p:nvPr>
        </p:nvSpPr>
        <p:spPr>
          <a:xfrm>
            <a:off x="503640" y="6887160"/>
            <a:ext cx="2348280" cy="521280"/>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1" type="tx">
  <p:cSld name="TITLE_AND_BODY">
    <p:spTree>
      <p:nvGrpSpPr>
        <p:cNvPr id="30" name="Shape 30"/>
        <p:cNvGrpSpPr/>
        <p:nvPr/>
      </p:nvGrpSpPr>
      <p:grpSpPr>
        <a:xfrm>
          <a:off x="0" y="0"/>
          <a:ext cx="0" cy="0"/>
          <a:chOff x="0" y="0"/>
          <a:chExt cx="0" cy="0"/>
        </a:xfrm>
      </p:grpSpPr>
      <p:sp>
        <p:nvSpPr>
          <p:cNvPr id="31" name="Google Shape;31;p5"/>
          <p:cNvSpPr txBox="1"/>
          <p:nvPr>
            <p:ph type="title"/>
          </p:nvPr>
        </p:nvSpPr>
        <p:spPr>
          <a:xfrm>
            <a:off x="504000" y="3168000"/>
            <a:ext cx="9071640" cy="126216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 type="body"/>
          </p:nvPr>
        </p:nvSpPr>
        <p:spPr>
          <a:xfrm>
            <a:off x="504000" y="4752000"/>
            <a:ext cx="8870040" cy="201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5"/>
          <p:cNvSpPr txBox="1"/>
          <p:nvPr>
            <p:ph idx="11" type="ftr"/>
          </p:nvPr>
        </p:nvSpPr>
        <p:spPr>
          <a:xfrm>
            <a:off x="3447360" y="6887160"/>
            <a:ext cx="3195000" cy="52128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2" type="sldNum"/>
          </p:nvPr>
        </p:nvSpPr>
        <p:spPr>
          <a:xfrm>
            <a:off x="7227000" y="6887160"/>
            <a:ext cx="2348280" cy="521280"/>
          </a:xfrm>
          <a:prstGeom prst="rect">
            <a:avLst/>
          </a:prstGeom>
          <a:noFill/>
          <a:ln>
            <a:noFill/>
          </a:ln>
        </p:spPr>
        <p:txBody>
          <a:bodyPr anchorCtr="0" anchor="t" bIns="0" lIns="0" spcFirstLastPara="1" rIns="0" wrap="square" tIns="0">
            <a:noAutofit/>
          </a:bodyPr>
          <a:lstStyle>
            <a:lvl1pPr indent="0" lvl="0"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1pPr>
            <a:lvl2pPr indent="0" lvl="1"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2pPr>
            <a:lvl3pPr indent="0" lvl="2"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3pPr>
            <a:lvl4pPr indent="0" lvl="3"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4pPr>
            <a:lvl5pPr indent="0" lvl="4"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5pPr>
            <a:lvl6pPr indent="0" lvl="5"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6pPr>
            <a:lvl7pPr indent="0" lvl="6"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7pPr>
            <a:lvl8pPr indent="0" lvl="7"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8pPr>
            <a:lvl9pPr indent="0" lvl="8"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s-ES"/>
              <a:t>‹#›</a:t>
            </a:fld>
            <a:endParaRPr/>
          </a:p>
        </p:txBody>
      </p:sp>
      <p:sp>
        <p:nvSpPr>
          <p:cNvPr id="35" name="Google Shape;35;p5"/>
          <p:cNvSpPr txBox="1"/>
          <p:nvPr>
            <p:ph idx="10" type="dt"/>
          </p:nvPr>
        </p:nvSpPr>
        <p:spPr>
          <a:xfrm>
            <a:off x="504000" y="6887160"/>
            <a:ext cx="2348280" cy="521280"/>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2" type="tx">
  <p:cSld name="TITLE_AND_BODY">
    <p:spTree>
      <p:nvGrpSpPr>
        <p:cNvPr id="43" name="Shape 43"/>
        <p:cNvGrpSpPr/>
        <p:nvPr/>
      </p:nvGrpSpPr>
      <p:grpSpPr>
        <a:xfrm>
          <a:off x="0" y="0"/>
          <a:ext cx="0" cy="0"/>
          <a:chOff x="0" y="0"/>
          <a:chExt cx="0" cy="0"/>
        </a:xfrm>
      </p:grpSpPr>
      <p:sp>
        <p:nvSpPr>
          <p:cNvPr id="44" name="Google Shape;44;p7"/>
          <p:cNvSpPr txBox="1"/>
          <p:nvPr>
            <p:ph type="title"/>
          </p:nvPr>
        </p:nvSpPr>
        <p:spPr>
          <a:xfrm>
            <a:off x="504000" y="3168000"/>
            <a:ext cx="9071640" cy="126216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
          <p:cNvSpPr txBox="1"/>
          <p:nvPr>
            <p:ph idx="1" type="body"/>
          </p:nvPr>
        </p:nvSpPr>
        <p:spPr>
          <a:xfrm>
            <a:off x="504000" y="4752000"/>
            <a:ext cx="8870040" cy="201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7"/>
          <p:cNvSpPr txBox="1"/>
          <p:nvPr>
            <p:ph idx="11" type="ftr"/>
          </p:nvPr>
        </p:nvSpPr>
        <p:spPr>
          <a:xfrm>
            <a:off x="3447360" y="6887160"/>
            <a:ext cx="3195000" cy="52128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2" type="sldNum"/>
          </p:nvPr>
        </p:nvSpPr>
        <p:spPr>
          <a:xfrm>
            <a:off x="7227000" y="6887160"/>
            <a:ext cx="2348280" cy="521280"/>
          </a:xfrm>
          <a:prstGeom prst="rect">
            <a:avLst/>
          </a:prstGeom>
          <a:noFill/>
          <a:ln>
            <a:noFill/>
          </a:ln>
        </p:spPr>
        <p:txBody>
          <a:bodyPr anchorCtr="0" anchor="t" bIns="0" lIns="0" spcFirstLastPara="1" rIns="0" wrap="square" tIns="0">
            <a:noAutofit/>
          </a:bodyPr>
          <a:lstStyle>
            <a:lvl1pPr indent="0" lvl="0"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1pPr>
            <a:lvl2pPr indent="0" lvl="1"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2pPr>
            <a:lvl3pPr indent="0" lvl="2"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3pPr>
            <a:lvl4pPr indent="0" lvl="3"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4pPr>
            <a:lvl5pPr indent="0" lvl="4"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5pPr>
            <a:lvl6pPr indent="0" lvl="5"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6pPr>
            <a:lvl7pPr indent="0" lvl="6"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7pPr>
            <a:lvl8pPr indent="0" lvl="7"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8pPr>
            <a:lvl9pPr indent="0" lvl="8"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s-ES"/>
              <a:t>‹#›</a:t>
            </a:fld>
            <a:endParaRPr/>
          </a:p>
        </p:txBody>
      </p:sp>
      <p:sp>
        <p:nvSpPr>
          <p:cNvPr id="48" name="Google Shape;48;p7"/>
          <p:cNvSpPr txBox="1"/>
          <p:nvPr>
            <p:ph idx="10" type="dt"/>
          </p:nvPr>
        </p:nvSpPr>
        <p:spPr>
          <a:xfrm>
            <a:off x="504000" y="6887160"/>
            <a:ext cx="2348280" cy="521280"/>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3" type="twoObj">
  <p:cSld name="TWO_OBJECTS">
    <p:spTree>
      <p:nvGrpSpPr>
        <p:cNvPr id="56" name="Shape 56"/>
        <p:cNvGrpSpPr/>
        <p:nvPr/>
      </p:nvGrpSpPr>
      <p:grpSpPr>
        <a:xfrm>
          <a:off x="0" y="0"/>
          <a:ext cx="0" cy="0"/>
          <a:chOff x="0" y="0"/>
          <a:chExt cx="0" cy="0"/>
        </a:xfrm>
      </p:grpSpPr>
      <p:sp>
        <p:nvSpPr>
          <p:cNvPr id="57" name="Google Shape;57;p9"/>
          <p:cNvSpPr txBox="1"/>
          <p:nvPr>
            <p:ph type="title"/>
          </p:nvPr>
        </p:nvSpPr>
        <p:spPr>
          <a:xfrm>
            <a:off x="504000" y="3168000"/>
            <a:ext cx="9071640" cy="126216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
          <p:cNvSpPr txBox="1"/>
          <p:nvPr>
            <p:ph idx="1" type="body"/>
          </p:nvPr>
        </p:nvSpPr>
        <p:spPr>
          <a:xfrm>
            <a:off x="504000" y="4752000"/>
            <a:ext cx="4328280" cy="201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9"/>
          <p:cNvSpPr txBox="1"/>
          <p:nvPr>
            <p:ph idx="2" type="body"/>
          </p:nvPr>
        </p:nvSpPr>
        <p:spPr>
          <a:xfrm>
            <a:off x="5049000" y="4752000"/>
            <a:ext cx="4328280" cy="201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9"/>
          <p:cNvSpPr txBox="1"/>
          <p:nvPr>
            <p:ph idx="11" type="ftr"/>
          </p:nvPr>
        </p:nvSpPr>
        <p:spPr>
          <a:xfrm>
            <a:off x="3447360" y="6887160"/>
            <a:ext cx="3195000" cy="52128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2" type="sldNum"/>
          </p:nvPr>
        </p:nvSpPr>
        <p:spPr>
          <a:xfrm>
            <a:off x="7227000" y="6887160"/>
            <a:ext cx="2348280" cy="521280"/>
          </a:xfrm>
          <a:prstGeom prst="rect">
            <a:avLst/>
          </a:prstGeom>
          <a:noFill/>
          <a:ln>
            <a:noFill/>
          </a:ln>
        </p:spPr>
        <p:txBody>
          <a:bodyPr anchorCtr="0" anchor="t" bIns="0" lIns="0" spcFirstLastPara="1" rIns="0" wrap="square" tIns="0">
            <a:noAutofit/>
          </a:bodyPr>
          <a:lstStyle>
            <a:lvl1pPr indent="0" lvl="0"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1pPr>
            <a:lvl2pPr indent="0" lvl="1"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2pPr>
            <a:lvl3pPr indent="0" lvl="2"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3pPr>
            <a:lvl4pPr indent="0" lvl="3"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4pPr>
            <a:lvl5pPr indent="0" lvl="4"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5pPr>
            <a:lvl6pPr indent="0" lvl="5"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6pPr>
            <a:lvl7pPr indent="0" lvl="6"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7pPr>
            <a:lvl8pPr indent="0" lvl="7"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8pPr>
            <a:lvl9pPr indent="0" lvl="8"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s-ES"/>
              <a:t>‹#›</a:t>
            </a:fld>
            <a:endParaRPr/>
          </a:p>
        </p:txBody>
      </p:sp>
      <p:sp>
        <p:nvSpPr>
          <p:cNvPr id="62" name="Google Shape;62;p9"/>
          <p:cNvSpPr txBox="1"/>
          <p:nvPr>
            <p:ph idx="10" type="dt"/>
          </p:nvPr>
        </p:nvSpPr>
        <p:spPr>
          <a:xfrm>
            <a:off x="504000" y="6887160"/>
            <a:ext cx="2348280" cy="521280"/>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3" type="title">
  <p:cSld name="TITLE">
    <p:spTree>
      <p:nvGrpSpPr>
        <p:cNvPr id="63" name="Shape 63"/>
        <p:cNvGrpSpPr/>
        <p:nvPr/>
      </p:nvGrpSpPr>
      <p:grpSpPr>
        <a:xfrm>
          <a:off x="0" y="0"/>
          <a:ext cx="0" cy="0"/>
          <a:chOff x="0" y="0"/>
          <a:chExt cx="0" cy="0"/>
        </a:xfrm>
      </p:grpSpPr>
      <p:sp>
        <p:nvSpPr>
          <p:cNvPr id="64" name="Google Shape;64;p10"/>
          <p:cNvSpPr txBox="1"/>
          <p:nvPr>
            <p:ph type="title"/>
          </p:nvPr>
        </p:nvSpPr>
        <p:spPr>
          <a:xfrm>
            <a:off x="504000" y="3168000"/>
            <a:ext cx="9071640" cy="126216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
          <p:cNvSpPr txBox="1"/>
          <p:nvPr>
            <p:ph idx="1" type="subTitle"/>
          </p:nvPr>
        </p:nvSpPr>
        <p:spPr>
          <a:xfrm>
            <a:off x="504000" y="4752000"/>
            <a:ext cx="8870040" cy="2016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447360" y="6887160"/>
            <a:ext cx="3195000" cy="52128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7227000" y="6887160"/>
            <a:ext cx="2348280" cy="521280"/>
          </a:xfrm>
          <a:prstGeom prst="rect">
            <a:avLst/>
          </a:prstGeom>
          <a:noFill/>
          <a:ln>
            <a:noFill/>
          </a:ln>
        </p:spPr>
        <p:txBody>
          <a:bodyPr anchorCtr="0" anchor="t" bIns="0" lIns="0" spcFirstLastPara="1" rIns="0" wrap="square" tIns="0">
            <a:noAutofit/>
          </a:bodyPr>
          <a:lstStyle>
            <a:lvl1pPr indent="0" lvl="0"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1pPr>
            <a:lvl2pPr indent="0" lvl="1"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2pPr>
            <a:lvl3pPr indent="0" lvl="2"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3pPr>
            <a:lvl4pPr indent="0" lvl="3"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4pPr>
            <a:lvl5pPr indent="0" lvl="4"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5pPr>
            <a:lvl6pPr indent="0" lvl="5"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6pPr>
            <a:lvl7pPr indent="0" lvl="6"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7pPr>
            <a:lvl8pPr indent="0" lvl="7"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8pPr>
            <a:lvl9pPr indent="0" lvl="8"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s-ES"/>
              <a:t>‹#›</a:t>
            </a:fld>
            <a:endParaRPr/>
          </a:p>
        </p:txBody>
      </p:sp>
      <p:sp>
        <p:nvSpPr>
          <p:cNvPr id="68" name="Google Shape;68;p10"/>
          <p:cNvSpPr txBox="1"/>
          <p:nvPr>
            <p:ph idx="10" type="dt"/>
          </p:nvPr>
        </p:nvSpPr>
        <p:spPr>
          <a:xfrm>
            <a:off x="504000" y="6887160"/>
            <a:ext cx="2348280" cy="521280"/>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3" type="tx">
  <p:cSld name="TITLE_AND_BODY">
    <p:spTree>
      <p:nvGrpSpPr>
        <p:cNvPr id="69" name="Shape 69"/>
        <p:cNvGrpSpPr/>
        <p:nvPr/>
      </p:nvGrpSpPr>
      <p:grpSpPr>
        <a:xfrm>
          <a:off x="0" y="0"/>
          <a:ext cx="0" cy="0"/>
          <a:chOff x="0" y="0"/>
          <a:chExt cx="0" cy="0"/>
        </a:xfrm>
      </p:grpSpPr>
      <p:sp>
        <p:nvSpPr>
          <p:cNvPr id="70" name="Google Shape;70;p11"/>
          <p:cNvSpPr txBox="1"/>
          <p:nvPr>
            <p:ph type="title"/>
          </p:nvPr>
        </p:nvSpPr>
        <p:spPr>
          <a:xfrm>
            <a:off x="504000" y="3168000"/>
            <a:ext cx="9071640" cy="126216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 type="body"/>
          </p:nvPr>
        </p:nvSpPr>
        <p:spPr>
          <a:xfrm>
            <a:off x="504000" y="4752000"/>
            <a:ext cx="8870040" cy="20160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 name="Google Shape;72;p11"/>
          <p:cNvSpPr txBox="1"/>
          <p:nvPr>
            <p:ph idx="11" type="ftr"/>
          </p:nvPr>
        </p:nvSpPr>
        <p:spPr>
          <a:xfrm>
            <a:off x="3447360" y="6887160"/>
            <a:ext cx="3195000" cy="52128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7227000" y="6887160"/>
            <a:ext cx="2348280" cy="521280"/>
          </a:xfrm>
          <a:prstGeom prst="rect">
            <a:avLst/>
          </a:prstGeom>
          <a:noFill/>
          <a:ln>
            <a:noFill/>
          </a:ln>
        </p:spPr>
        <p:txBody>
          <a:bodyPr anchorCtr="0" anchor="t" bIns="0" lIns="0" spcFirstLastPara="1" rIns="0" wrap="square" tIns="0">
            <a:noAutofit/>
          </a:bodyPr>
          <a:lstStyle>
            <a:lvl1pPr indent="0" lvl="0"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1pPr>
            <a:lvl2pPr indent="0" lvl="1"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2pPr>
            <a:lvl3pPr indent="0" lvl="2"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3pPr>
            <a:lvl4pPr indent="0" lvl="3"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4pPr>
            <a:lvl5pPr indent="0" lvl="4"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5pPr>
            <a:lvl6pPr indent="0" lvl="5"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6pPr>
            <a:lvl7pPr indent="0" lvl="6"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7pPr>
            <a:lvl8pPr indent="0" lvl="7"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8pPr>
            <a:lvl9pPr indent="0" lvl="8" marL="0" algn="r">
              <a:spcBef>
                <a:spcPts val="0"/>
              </a:spcBef>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s-ES"/>
              <a:t>‹#›</a:t>
            </a:fld>
            <a:endParaRPr/>
          </a:p>
        </p:txBody>
      </p:sp>
      <p:sp>
        <p:nvSpPr>
          <p:cNvPr id="74" name="Google Shape;74;p11"/>
          <p:cNvSpPr txBox="1"/>
          <p:nvPr>
            <p:ph idx="10" type="dt"/>
          </p:nvPr>
        </p:nvSpPr>
        <p:spPr>
          <a:xfrm>
            <a:off x="504000" y="6887160"/>
            <a:ext cx="2348280" cy="521280"/>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4.xml"/><Relationship Id="rId3"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0"/>
            <a:ext cx="10080000" cy="7560000"/>
          </a:xfrm>
          <a:prstGeom prst="rect">
            <a:avLst/>
          </a:prstGeom>
          <a:noFill/>
          <a:ln>
            <a:noFill/>
          </a:ln>
        </p:spPr>
      </p:pic>
      <p:sp>
        <p:nvSpPr>
          <p:cNvPr id="7" name="Google Shape;7;p1"/>
          <p:cNvSpPr txBox="1"/>
          <p:nvPr>
            <p:ph type="title"/>
          </p:nvPr>
        </p:nvSpPr>
        <p:spPr>
          <a:xfrm>
            <a:off x="504000" y="3168000"/>
            <a:ext cx="9071640" cy="1262160"/>
          </a:xfrm>
          <a:prstGeom prst="rect">
            <a:avLst/>
          </a:prstGeom>
          <a:noFill/>
          <a:ln>
            <a:noFill/>
          </a:ln>
        </p:spPr>
        <p:txBody>
          <a:bodyPr anchorCtr="0" anchor="ctr" bIns="0" lIns="0" spcFirstLastPara="1" rIns="0" wrap="square" tIns="0">
            <a:norm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p1"/>
          <p:cNvSpPr txBox="1"/>
          <p:nvPr>
            <p:ph idx="1" type="body"/>
          </p:nvPr>
        </p:nvSpPr>
        <p:spPr>
          <a:xfrm>
            <a:off x="504000" y="4752000"/>
            <a:ext cx="8870040" cy="201600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 name="Google Shape;9;p1"/>
          <p:cNvSpPr txBox="1"/>
          <p:nvPr>
            <p:ph idx="10" type="dt"/>
          </p:nvPr>
        </p:nvSpPr>
        <p:spPr>
          <a:xfrm>
            <a:off x="503640" y="6887160"/>
            <a:ext cx="2348280" cy="52128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1" type="ftr"/>
          </p:nvPr>
        </p:nvSpPr>
        <p:spPr>
          <a:xfrm>
            <a:off x="3447000" y="6887160"/>
            <a:ext cx="3195000" cy="52128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2" type="sldNum"/>
          </p:nvPr>
        </p:nvSpPr>
        <p:spPr>
          <a:xfrm>
            <a:off x="7226640" y="6887160"/>
            <a:ext cx="2348280" cy="521280"/>
          </a:xfrm>
          <a:prstGeom prst="rect">
            <a:avLst/>
          </a:prstGeom>
          <a:noFill/>
          <a:ln>
            <a:noFill/>
          </a:ln>
        </p:spPr>
        <p:txBody>
          <a:bodyPr anchorCtr="0" anchor="t" bIns="0" lIns="0" spcFirstLastPara="1" rIns="0" wrap="square" tIns="0">
            <a:noAutofit/>
          </a:bodyPr>
          <a:lstStyle>
            <a:lvl1pPr indent="0" lvl="0"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 name="Shape 23"/>
        <p:cNvGrpSpPr/>
        <p:nvPr/>
      </p:nvGrpSpPr>
      <p:grpSpPr>
        <a:xfrm>
          <a:off x="0" y="0"/>
          <a:ext cx="0" cy="0"/>
          <a:chOff x="0" y="0"/>
          <a:chExt cx="0" cy="0"/>
        </a:xfrm>
      </p:grpSpPr>
      <p:pic>
        <p:nvPicPr>
          <p:cNvPr id="24" name="Google Shape;24;p4"/>
          <p:cNvPicPr preferRelativeResize="0"/>
          <p:nvPr/>
        </p:nvPicPr>
        <p:blipFill rotWithShape="1">
          <a:blip r:embed="rId1">
            <a:alphaModFix/>
          </a:blip>
          <a:srcRect b="0" l="0" r="0" t="0"/>
          <a:stretch/>
        </p:blipFill>
        <p:spPr>
          <a:xfrm>
            <a:off x="0" y="-1440"/>
            <a:ext cx="10080000" cy="7561440"/>
          </a:xfrm>
          <a:prstGeom prst="rect">
            <a:avLst/>
          </a:prstGeom>
          <a:noFill/>
          <a:ln>
            <a:noFill/>
          </a:ln>
        </p:spPr>
      </p:pic>
      <p:sp>
        <p:nvSpPr>
          <p:cNvPr id="25" name="Google Shape;25;p4"/>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6" name="Google Shape;26;p4"/>
          <p:cNvSpPr txBox="1"/>
          <p:nvPr>
            <p:ph idx="1" type="body"/>
          </p:nvPr>
        </p:nvSpPr>
        <p:spPr>
          <a:xfrm>
            <a:off x="504000" y="1769040"/>
            <a:ext cx="8870040" cy="43844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7" name="Google Shape;27;p4"/>
          <p:cNvSpPr txBox="1"/>
          <p:nvPr>
            <p:ph idx="10" type="dt"/>
          </p:nvPr>
        </p:nvSpPr>
        <p:spPr>
          <a:xfrm>
            <a:off x="504000" y="6887160"/>
            <a:ext cx="2348280" cy="52128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8" name="Google Shape;28;p4"/>
          <p:cNvSpPr txBox="1"/>
          <p:nvPr>
            <p:ph idx="11" type="ftr"/>
          </p:nvPr>
        </p:nvSpPr>
        <p:spPr>
          <a:xfrm>
            <a:off x="3447360" y="6887160"/>
            <a:ext cx="3195000" cy="52128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9" name="Google Shape;29;p4"/>
          <p:cNvSpPr txBox="1"/>
          <p:nvPr>
            <p:ph idx="12" type="sldNum"/>
          </p:nvPr>
        </p:nvSpPr>
        <p:spPr>
          <a:xfrm>
            <a:off x="7227000" y="6887160"/>
            <a:ext cx="2348280" cy="521280"/>
          </a:xfrm>
          <a:prstGeom prst="rect">
            <a:avLst/>
          </a:prstGeom>
          <a:noFill/>
          <a:ln>
            <a:noFill/>
          </a:ln>
        </p:spPr>
        <p:txBody>
          <a:bodyPr anchorCtr="0" anchor="t" bIns="0" lIns="0" spcFirstLastPara="1" rIns="0" wrap="square" tIns="0">
            <a:noAutofit/>
          </a:bodyPr>
          <a:lstStyle>
            <a:lvl1pPr indent="0" lvl="0"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pic>
        <p:nvPicPr>
          <p:cNvPr id="37" name="Google Shape;37;p6"/>
          <p:cNvPicPr preferRelativeResize="0"/>
          <p:nvPr/>
        </p:nvPicPr>
        <p:blipFill rotWithShape="1">
          <a:blip r:embed="rId1">
            <a:alphaModFix/>
          </a:blip>
          <a:srcRect b="0" l="0" r="0" t="0"/>
          <a:stretch/>
        </p:blipFill>
        <p:spPr>
          <a:xfrm>
            <a:off x="0" y="0"/>
            <a:ext cx="10080000" cy="7560000"/>
          </a:xfrm>
          <a:prstGeom prst="rect">
            <a:avLst/>
          </a:prstGeom>
          <a:noFill/>
          <a:ln>
            <a:noFill/>
          </a:ln>
        </p:spPr>
      </p:pic>
      <p:sp>
        <p:nvSpPr>
          <p:cNvPr id="38" name="Google Shape;38;p6"/>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9" name="Google Shape;39;p6"/>
          <p:cNvSpPr txBox="1"/>
          <p:nvPr>
            <p:ph idx="1" type="body"/>
          </p:nvPr>
        </p:nvSpPr>
        <p:spPr>
          <a:xfrm>
            <a:off x="504000" y="1769040"/>
            <a:ext cx="8870040" cy="43844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0" name="Google Shape;40;p6"/>
          <p:cNvSpPr txBox="1"/>
          <p:nvPr>
            <p:ph idx="10" type="dt"/>
          </p:nvPr>
        </p:nvSpPr>
        <p:spPr>
          <a:xfrm>
            <a:off x="504000" y="6887160"/>
            <a:ext cx="2348280" cy="52128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1" name="Google Shape;41;p6"/>
          <p:cNvSpPr txBox="1"/>
          <p:nvPr>
            <p:ph idx="11" type="ftr"/>
          </p:nvPr>
        </p:nvSpPr>
        <p:spPr>
          <a:xfrm>
            <a:off x="3447360" y="6887160"/>
            <a:ext cx="3195000" cy="52128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2" name="Google Shape;42;p6"/>
          <p:cNvSpPr txBox="1"/>
          <p:nvPr>
            <p:ph idx="12" type="sldNum"/>
          </p:nvPr>
        </p:nvSpPr>
        <p:spPr>
          <a:xfrm>
            <a:off x="7227000" y="6887160"/>
            <a:ext cx="2348280" cy="521280"/>
          </a:xfrm>
          <a:prstGeom prst="rect">
            <a:avLst/>
          </a:prstGeom>
          <a:noFill/>
          <a:ln>
            <a:noFill/>
          </a:ln>
        </p:spPr>
        <p:txBody>
          <a:bodyPr anchorCtr="0" anchor="t" bIns="0" lIns="0" spcFirstLastPara="1" rIns="0" wrap="square" tIns="0">
            <a:noAutofit/>
          </a:bodyPr>
          <a:lstStyle>
            <a:lvl1pPr indent="0" lvl="0"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5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pic>
        <p:nvPicPr>
          <p:cNvPr id="50" name="Google Shape;50;p8"/>
          <p:cNvPicPr preferRelativeResize="0"/>
          <p:nvPr/>
        </p:nvPicPr>
        <p:blipFill rotWithShape="1">
          <a:blip r:embed="rId1">
            <a:alphaModFix/>
          </a:blip>
          <a:srcRect b="0" l="0" r="0" t="0"/>
          <a:stretch/>
        </p:blipFill>
        <p:spPr>
          <a:xfrm>
            <a:off x="0" y="0"/>
            <a:ext cx="10080000" cy="7560000"/>
          </a:xfrm>
          <a:prstGeom prst="rect">
            <a:avLst/>
          </a:prstGeom>
          <a:noFill/>
          <a:ln>
            <a:noFill/>
          </a:ln>
        </p:spPr>
      </p:pic>
      <p:sp>
        <p:nvSpPr>
          <p:cNvPr id="51" name="Google Shape;51;p8"/>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2" name="Google Shape;52;p8"/>
          <p:cNvSpPr txBox="1"/>
          <p:nvPr>
            <p:ph idx="1" type="body"/>
          </p:nvPr>
        </p:nvSpPr>
        <p:spPr>
          <a:xfrm>
            <a:off x="504000" y="1769040"/>
            <a:ext cx="8870040" cy="43844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3" name="Google Shape;53;p8"/>
          <p:cNvSpPr txBox="1"/>
          <p:nvPr>
            <p:ph idx="10" type="dt"/>
          </p:nvPr>
        </p:nvSpPr>
        <p:spPr>
          <a:xfrm>
            <a:off x="504000" y="6887160"/>
            <a:ext cx="2348280" cy="52128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4" name="Google Shape;54;p8"/>
          <p:cNvSpPr txBox="1"/>
          <p:nvPr>
            <p:ph idx="11" type="ftr"/>
          </p:nvPr>
        </p:nvSpPr>
        <p:spPr>
          <a:xfrm>
            <a:off x="3447360" y="6887160"/>
            <a:ext cx="3195000" cy="52128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5" name="Google Shape;55;p8"/>
          <p:cNvSpPr txBox="1"/>
          <p:nvPr>
            <p:ph idx="12" type="sldNum"/>
          </p:nvPr>
        </p:nvSpPr>
        <p:spPr>
          <a:xfrm>
            <a:off x="7227000" y="6887160"/>
            <a:ext cx="2348280" cy="521280"/>
          </a:xfrm>
          <a:prstGeom prst="rect">
            <a:avLst/>
          </a:prstGeom>
          <a:noFill/>
          <a:ln>
            <a:noFill/>
          </a:ln>
        </p:spPr>
        <p:txBody>
          <a:bodyPr anchorCtr="0" anchor="t" bIns="0" lIns="0" spcFirstLastPara="1" rIns="0" wrap="square" tIns="0">
            <a:noAutofit/>
          </a:bodyPr>
          <a:lstStyle>
            <a:lvl1pPr indent="0" lvl="0"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r">
              <a:spcBef>
                <a:spcPts val="0"/>
              </a:spcBef>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52" r:id="rId2"/>
    <p:sldLayoutId id="2147483653" r:id="rId3"/>
    <p:sldLayoutId id="2147483654"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gif"/><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2.gif"/><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gif"/><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0.gif"/><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2"/>
          <p:cNvSpPr txBox="1"/>
          <p:nvPr>
            <p:ph type="title"/>
          </p:nvPr>
        </p:nvSpPr>
        <p:spPr>
          <a:xfrm>
            <a:off x="504000" y="3168000"/>
            <a:ext cx="9071640" cy="126216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Clr>
                <a:srgbClr val="000000"/>
              </a:buClr>
              <a:buSzPts val="4400"/>
              <a:buFont typeface="Times New Roman"/>
              <a:buNone/>
            </a:pPr>
            <a:r>
              <a:rPr b="0" lang="es-ES" sz="4400" strike="noStrike">
                <a:solidFill>
                  <a:srgbClr val="000000"/>
                </a:solidFill>
                <a:latin typeface="Times New Roman"/>
                <a:ea typeface="Times New Roman"/>
                <a:cs typeface="Times New Roman"/>
                <a:sym typeface="Times New Roman"/>
              </a:rPr>
              <a:t>Series Temporales</a:t>
            </a:r>
            <a:endParaRPr b="0" sz="4400" strike="noStrike">
              <a:solidFill>
                <a:srgbClr val="000000"/>
              </a:solidFill>
              <a:latin typeface="Times New Roman"/>
              <a:ea typeface="Times New Roman"/>
              <a:cs typeface="Times New Roman"/>
              <a:sym typeface="Times New Roman"/>
            </a:endParaRPr>
          </a:p>
        </p:txBody>
      </p:sp>
      <p:sp>
        <p:nvSpPr>
          <p:cNvPr id="80" name="Google Shape;80;p12"/>
          <p:cNvSpPr txBox="1"/>
          <p:nvPr>
            <p:ph idx="1" type="body"/>
          </p:nvPr>
        </p:nvSpPr>
        <p:spPr>
          <a:xfrm>
            <a:off x="504000" y="4752000"/>
            <a:ext cx="8870040" cy="2592000"/>
          </a:xfrm>
          <a:prstGeom prst="rect">
            <a:avLst/>
          </a:prstGeom>
          <a:noFill/>
          <a:ln>
            <a:noFill/>
          </a:ln>
        </p:spPr>
        <p:txBody>
          <a:bodyPr anchorCtr="0" anchor="t" bIns="0" lIns="0" spcFirstLastPara="1" rIns="0" wrap="square" tIns="0">
            <a:normAutofit/>
          </a:bodyPr>
          <a:lstStyle/>
          <a:p>
            <a:pPr indent="0" lvl="0" marL="432000" marR="0" rtl="0" algn="ctr">
              <a:spcBef>
                <a:spcPts val="0"/>
              </a:spcBef>
              <a:spcAft>
                <a:spcPts val="0"/>
              </a:spcAft>
              <a:buNone/>
            </a:pPr>
            <a:r>
              <a:rPr b="0" i="0" lang="es-ES" sz="3200" u="none" cap="none" strike="noStrike">
                <a:solidFill>
                  <a:srgbClr val="000000"/>
                </a:solidFill>
                <a:latin typeface="Times New Roman"/>
                <a:ea typeface="Times New Roman"/>
                <a:cs typeface="Times New Roman"/>
                <a:sym typeface="Times New Roman"/>
              </a:rPr>
              <a:t>Aitor Donado Urquizu</a:t>
            </a:r>
            <a:endParaRPr b="0" i="0"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4400"/>
              <a:buFont typeface="Times New Roman"/>
              <a:buNone/>
            </a:pPr>
            <a:r>
              <a:rPr b="0" lang="es-ES" sz="4400" strike="noStrike">
                <a:solidFill>
                  <a:srgbClr val="000000"/>
                </a:solidFill>
                <a:latin typeface="Times New Roman"/>
                <a:ea typeface="Times New Roman"/>
                <a:cs typeface="Times New Roman"/>
                <a:sym typeface="Times New Roman"/>
              </a:rPr>
              <a:t>Predicción Multi-Step</a:t>
            </a:r>
            <a:endParaRPr b="0" sz="4400" strike="noStrike">
              <a:solidFill>
                <a:srgbClr val="000000"/>
              </a:solidFill>
              <a:latin typeface="Times New Roman"/>
              <a:ea typeface="Times New Roman"/>
              <a:cs typeface="Times New Roman"/>
              <a:sym typeface="Times New Roman"/>
            </a:endParaRPr>
          </a:p>
        </p:txBody>
      </p:sp>
      <p:pic>
        <p:nvPicPr>
          <p:cNvPr id="137" name="Google Shape;137;p21"/>
          <p:cNvPicPr preferRelativeResize="0"/>
          <p:nvPr/>
        </p:nvPicPr>
        <p:blipFill rotWithShape="1">
          <a:blip r:embed="rId3">
            <a:alphaModFix/>
          </a:blip>
          <a:srcRect b="0" l="0" r="0" t="10642"/>
          <a:stretch/>
        </p:blipFill>
        <p:spPr>
          <a:xfrm>
            <a:off x="102600" y="1440000"/>
            <a:ext cx="9905400" cy="4680000"/>
          </a:xfrm>
          <a:prstGeom prst="rect">
            <a:avLst/>
          </a:prstGeom>
          <a:noFill/>
          <a:ln>
            <a:noFill/>
          </a:ln>
        </p:spPr>
      </p:pic>
      <p:sp>
        <p:nvSpPr>
          <p:cNvPr id="138" name="Google Shape;138;p21"/>
          <p:cNvSpPr/>
          <p:nvPr/>
        </p:nvSpPr>
        <p:spPr>
          <a:xfrm rot="-103200">
            <a:off x="5638320" y="4260960"/>
            <a:ext cx="900000" cy="900000"/>
          </a:xfrm>
          <a:custGeom>
            <a:rect b="b" l="l" r="r" t="t"/>
            <a:pathLst>
              <a:path extrusionOk="0" h="21600" w="21600">
                <a:moveTo>
                  <a:pt x="16300" y="10800"/>
                </a:moveTo>
                <a:cubicBezTo>
                  <a:pt x="16300" y="7762"/>
                  <a:pt x="13838" y="5300"/>
                  <a:pt x="10800" y="5300"/>
                </a:cubicBezTo>
                <a:cubicBezTo>
                  <a:pt x="7762" y="5300"/>
                  <a:pt x="5300" y="7762"/>
                  <a:pt x="5300" y="10800"/>
                </a:cubicBezTo>
                <a:lnTo>
                  <a:pt x="0" y="10800"/>
                </a:lnTo>
                <a:lnTo>
                  <a:pt x="0" y="10800"/>
                </a:lnTo>
                <a:cubicBezTo>
                  <a:pt x="0" y="4835"/>
                  <a:pt x="4835" y="0"/>
                  <a:pt x="10800" y="0"/>
                </a:cubicBezTo>
                <a:cubicBezTo>
                  <a:pt x="16765" y="0"/>
                  <a:pt x="21600" y="4835"/>
                  <a:pt x="21600" y="10800"/>
                </a:cubicBezTo>
                <a:lnTo>
                  <a:pt x="24300" y="10800"/>
                </a:lnTo>
                <a:lnTo>
                  <a:pt x="18950" y="16150"/>
                </a:lnTo>
                <a:lnTo>
                  <a:pt x="13600" y="10800"/>
                </a:lnTo>
                <a:close/>
              </a:path>
            </a:pathLst>
          </a:custGeom>
          <a:solidFill>
            <a:srgbClr val="CFE7F5"/>
          </a:solidFill>
          <a:ln cap="flat" cmpd="sng" w="9525">
            <a:solidFill>
              <a:srgbClr val="80808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9" name="Google Shape;139;p21"/>
          <p:cNvSpPr txBox="1"/>
          <p:nvPr/>
        </p:nvSpPr>
        <p:spPr>
          <a:xfrm>
            <a:off x="6120000" y="5049720"/>
            <a:ext cx="4140000" cy="6022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s-ES" sz="1800" strike="noStrike">
                <a:solidFill>
                  <a:srgbClr val="000000"/>
                </a:solidFill>
                <a:highlight>
                  <a:srgbClr val="FFFF00"/>
                </a:highlight>
                <a:latin typeface="Arial"/>
                <a:ea typeface="Arial"/>
                <a:cs typeface="Arial"/>
                <a:sym typeface="Arial"/>
              </a:rPr>
              <a:t>MultiStep Recursiva</a:t>
            </a:r>
            <a:endParaRPr b="0" sz="18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s-ES" sz="1800" strike="noStrike">
                <a:solidFill>
                  <a:srgbClr val="000000"/>
                </a:solidFill>
                <a:highlight>
                  <a:srgbClr val="FFFF00"/>
                </a:highlight>
                <a:latin typeface="Arial"/>
                <a:ea typeface="Arial"/>
                <a:cs typeface="Arial"/>
                <a:sym typeface="Arial"/>
              </a:rPr>
              <a:t>MultiStep Directa</a:t>
            </a:r>
            <a:endParaRPr b="0" sz="1800"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4400"/>
              <a:buFont typeface="Times New Roman"/>
              <a:buNone/>
            </a:pPr>
            <a:r>
              <a:rPr b="0" lang="es-ES" sz="4400" strike="noStrike">
                <a:solidFill>
                  <a:srgbClr val="000000"/>
                </a:solidFill>
                <a:latin typeface="Times New Roman"/>
                <a:ea typeface="Times New Roman"/>
                <a:cs typeface="Times New Roman"/>
                <a:sym typeface="Times New Roman"/>
              </a:rPr>
              <a:t>Multi-Step </a:t>
            </a:r>
            <a:r>
              <a:rPr b="1" lang="es-ES" sz="4400" strike="noStrike">
                <a:solidFill>
                  <a:srgbClr val="000000"/>
                </a:solidFill>
                <a:latin typeface="Times New Roman"/>
                <a:ea typeface="Times New Roman"/>
                <a:cs typeface="Times New Roman"/>
                <a:sym typeface="Times New Roman"/>
              </a:rPr>
              <a:t>Recursiva</a:t>
            </a:r>
            <a:endParaRPr b="0" sz="4400" strike="noStrike">
              <a:solidFill>
                <a:srgbClr val="000000"/>
              </a:solidFill>
              <a:latin typeface="Times New Roman"/>
              <a:ea typeface="Times New Roman"/>
              <a:cs typeface="Times New Roman"/>
              <a:sym typeface="Times New Roman"/>
            </a:endParaRPr>
          </a:p>
        </p:txBody>
      </p:sp>
      <p:pic>
        <p:nvPicPr>
          <p:cNvPr id="145" name="Google Shape;145;p22"/>
          <p:cNvPicPr preferRelativeResize="0"/>
          <p:nvPr/>
        </p:nvPicPr>
        <p:blipFill rotWithShape="1">
          <a:blip r:embed="rId3">
            <a:alphaModFix/>
          </a:blip>
          <a:srcRect b="0" l="0" r="0" t="10775"/>
          <a:stretch/>
        </p:blipFill>
        <p:spPr>
          <a:xfrm>
            <a:off x="389520" y="1766520"/>
            <a:ext cx="9407160" cy="45334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4400"/>
              <a:buFont typeface="Times New Roman"/>
              <a:buNone/>
            </a:pPr>
            <a:r>
              <a:rPr b="0" lang="es-ES" sz="4400" strike="noStrike">
                <a:solidFill>
                  <a:srgbClr val="000000"/>
                </a:solidFill>
                <a:latin typeface="Times New Roman"/>
                <a:ea typeface="Times New Roman"/>
                <a:cs typeface="Times New Roman"/>
                <a:sym typeface="Times New Roman"/>
              </a:rPr>
              <a:t>Multi-Step </a:t>
            </a:r>
            <a:r>
              <a:rPr b="1" lang="es-ES" sz="4400" strike="noStrike">
                <a:solidFill>
                  <a:srgbClr val="000000"/>
                </a:solidFill>
                <a:latin typeface="Times New Roman"/>
                <a:ea typeface="Times New Roman"/>
                <a:cs typeface="Times New Roman"/>
                <a:sym typeface="Times New Roman"/>
              </a:rPr>
              <a:t>Directa</a:t>
            </a:r>
            <a:endParaRPr b="0" sz="4400" strike="noStrike">
              <a:solidFill>
                <a:srgbClr val="000000"/>
              </a:solidFill>
              <a:latin typeface="Times New Roman"/>
              <a:ea typeface="Times New Roman"/>
              <a:cs typeface="Times New Roman"/>
              <a:sym typeface="Times New Roman"/>
            </a:endParaRPr>
          </a:p>
        </p:txBody>
      </p:sp>
      <p:pic>
        <p:nvPicPr>
          <p:cNvPr id="151" name="Google Shape;151;p23"/>
          <p:cNvPicPr preferRelativeResize="0"/>
          <p:nvPr/>
        </p:nvPicPr>
        <p:blipFill rotWithShape="1">
          <a:blip r:embed="rId3">
            <a:alphaModFix/>
          </a:blip>
          <a:srcRect b="0" l="0" r="0" t="9111"/>
          <a:stretch/>
        </p:blipFill>
        <p:spPr>
          <a:xfrm>
            <a:off x="263160" y="1908000"/>
            <a:ext cx="9533160" cy="468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4400"/>
              <a:buFont typeface="Times New Roman"/>
              <a:buNone/>
            </a:pPr>
            <a:r>
              <a:rPr b="0" lang="es-ES" sz="4400" strike="noStrike">
                <a:solidFill>
                  <a:srgbClr val="000000"/>
                </a:solidFill>
                <a:latin typeface="Times New Roman"/>
                <a:ea typeface="Times New Roman"/>
                <a:cs typeface="Times New Roman"/>
                <a:sym typeface="Times New Roman"/>
              </a:rPr>
              <a:t>Validación del modelo</a:t>
            </a:r>
            <a:endParaRPr b="0" sz="4400" strike="noStrike">
              <a:solidFill>
                <a:srgbClr val="000000"/>
              </a:solidFill>
              <a:latin typeface="Times New Roman"/>
              <a:ea typeface="Times New Roman"/>
              <a:cs typeface="Times New Roman"/>
              <a:sym typeface="Times New Roman"/>
            </a:endParaRPr>
          </a:p>
        </p:txBody>
      </p:sp>
      <p:pic>
        <p:nvPicPr>
          <p:cNvPr id="157" name="Google Shape;157;p24"/>
          <p:cNvPicPr preferRelativeResize="0"/>
          <p:nvPr/>
        </p:nvPicPr>
        <p:blipFill rotWithShape="1">
          <a:blip r:embed="rId3">
            <a:alphaModFix/>
          </a:blip>
          <a:srcRect b="0" l="0" r="0" t="0"/>
          <a:stretch/>
        </p:blipFill>
        <p:spPr>
          <a:xfrm>
            <a:off x="5803920" y="1980000"/>
            <a:ext cx="2476080" cy="1666440"/>
          </a:xfrm>
          <a:prstGeom prst="rect">
            <a:avLst/>
          </a:prstGeom>
          <a:noFill/>
          <a:ln>
            <a:noFill/>
          </a:ln>
        </p:spPr>
      </p:pic>
      <p:sp>
        <p:nvSpPr>
          <p:cNvPr id="158" name="Google Shape;158;p24"/>
          <p:cNvSpPr txBox="1"/>
          <p:nvPr>
            <p:ph idx="1" type="body"/>
          </p:nvPr>
        </p:nvSpPr>
        <p:spPr>
          <a:xfrm>
            <a:off x="504000" y="1769040"/>
            <a:ext cx="8870040" cy="4384440"/>
          </a:xfrm>
          <a:prstGeom prst="rect">
            <a:avLst/>
          </a:prstGeom>
          <a:noFill/>
          <a:ln>
            <a:noFill/>
          </a:ln>
        </p:spPr>
        <p:txBody>
          <a:bodyPr anchorCtr="0" anchor="t" bIns="0" lIns="0" spcFirstLastPara="1" rIns="0" wrap="square" tIns="0">
            <a:normAutofit/>
          </a:bodyPr>
          <a:lstStyle/>
          <a:p>
            <a:pPr indent="-324000" lvl="0" marL="432000" marR="0" rtl="0" algn="l">
              <a:spcBef>
                <a:spcPts val="0"/>
              </a:spcBef>
              <a:spcAft>
                <a:spcPts val="0"/>
              </a:spcAft>
              <a:buClr>
                <a:srgbClr val="000000"/>
              </a:buClr>
              <a:buSzPts val="1440"/>
              <a:buFont typeface="Noto Sans Symbols"/>
              <a:buChar char="●"/>
            </a:pPr>
            <a:r>
              <a:rPr b="0" i="0" lang="es-ES" sz="3200" u="none" cap="none" strike="noStrike">
                <a:solidFill>
                  <a:srgbClr val="000000"/>
                </a:solidFill>
                <a:latin typeface="Times New Roman"/>
                <a:ea typeface="Times New Roman"/>
                <a:cs typeface="Times New Roman"/>
                <a:sym typeface="Times New Roman"/>
              </a:rPr>
              <a:t>NO PUEDO BARAJAR ALEATORIAMENTE TRAIN Y TEST</a:t>
            </a:r>
            <a:endParaRPr b="0" i="0" sz="3200" u="none" cap="none" strike="noStrike">
              <a:solidFill>
                <a:srgbClr val="000000"/>
              </a:solidFill>
              <a:latin typeface="Times New Roman"/>
              <a:ea typeface="Times New Roman"/>
              <a:cs typeface="Times New Roman"/>
              <a:sym typeface="Times New Roman"/>
            </a:endParaRPr>
          </a:p>
          <a:p>
            <a:pPr indent="-324000" lvl="0" marL="432000" marR="0" rtl="0" algn="l">
              <a:spcBef>
                <a:spcPts val="1417"/>
              </a:spcBef>
              <a:spcAft>
                <a:spcPts val="0"/>
              </a:spcAft>
              <a:buClr>
                <a:srgbClr val="000000"/>
              </a:buClr>
              <a:buSzPts val="1440"/>
              <a:buFont typeface="Noto Sans Symbols"/>
              <a:buChar char="●"/>
            </a:pPr>
            <a:r>
              <a:rPr b="0" i="0" lang="es-ES" sz="3200" u="none" cap="none" strike="noStrike">
                <a:solidFill>
                  <a:srgbClr val="000000"/>
                </a:solidFill>
                <a:latin typeface="Times New Roman"/>
                <a:ea typeface="Times New Roman"/>
                <a:cs typeface="Times New Roman"/>
                <a:sym typeface="Times New Roman"/>
              </a:rPr>
              <a:t>El orden tiene un sentido importante en las Series Temporales</a:t>
            </a:r>
            <a:endParaRPr b="0" i="0"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4400"/>
              <a:buFont typeface="Times New Roman"/>
              <a:buNone/>
            </a:pPr>
            <a:r>
              <a:rPr b="0" lang="es-ES" sz="4400" strike="noStrike">
                <a:solidFill>
                  <a:srgbClr val="000000"/>
                </a:solidFill>
                <a:latin typeface="Times New Roman"/>
                <a:ea typeface="Times New Roman"/>
                <a:cs typeface="Times New Roman"/>
                <a:sym typeface="Times New Roman"/>
              </a:rPr>
              <a:t>Time Series Cross Validation</a:t>
            </a:r>
            <a:endParaRPr b="0" sz="4400" strike="noStrike">
              <a:solidFill>
                <a:srgbClr val="000000"/>
              </a:solidFill>
              <a:latin typeface="Times New Roman"/>
              <a:ea typeface="Times New Roman"/>
              <a:cs typeface="Times New Roman"/>
              <a:sym typeface="Times New Roman"/>
            </a:endParaRPr>
          </a:p>
        </p:txBody>
      </p:sp>
      <p:pic>
        <p:nvPicPr>
          <p:cNvPr id="164" name="Google Shape;164;p25"/>
          <p:cNvPicPr preferRelativeResize="0"/>
          <p:nvPr/>
        </p:nvPicPr>
        <p:blipFill rotWithShape="1">
          <a:blip r:embed="rId3">
            <a:alphaModFix/>
          </a:blip>
          <a:srcRect b="0" l="0" r="0" t="0"/>
          <a:stretch/>
        </p:blipFill>
        <p:spPr>
          <a:xfrm>
            <a:off x="3060000" y="2657160"/>
            <a:ext cx="6171840" cy="2742840"/>
          </a:xfrm>
          <a:prstGeom prst="rect">
            <a:avLst/>
          </a:prstGeom>
          <a:noFill/>
          <a:ln>
            <a:noFill/>
          </a:ln>
        </p:spPr>
      </p:pic>
      <p:pic>
        <p:nvPicPr>
          <p:cNvPr id="165" name="Google Shape;165;p25"/>
          <p:cNvPicPr preferRelativeResize="0"/>
          <p:nvPr/>
        </p:nvPicPr>
        <p:blipFill rotWithShape="1">
          <a:blip r:embed="rId4">
            <a:alphaModFix/>
          </a:blip>
          <a:srcRect b="0" l="0" r="0" t="0"/>
          <a:stretch/>
        </p:blipFill>
        <p:spPr>
          <a:xfrm>
            <a:off x="301320" y="2880000"/>
            <a:ext cx="3262680" cy="2309760"/>
          </a:xfrm>
          <a:prstGeom prst="rect">
            <a:avLst/>
          </a:prstGeom>
          <a:noFill/>
          <a:ln>
            <a:noFill/>
          </a:ln>
        </p:spPr>
      </p:pic>
      <p:sp>
        <p:nvSpPr>
          <p:cNvPr id="166" name="Google Shape;166;p25"/>
          <p:cNvSpPr txBox="1"/>
          <p:nvPr/>
        </p:nvSpPr>
        <p:spPr>
          <a:xfrm>
            <a:off x="4860000" y="5400000"/>
            <a:ext cx="2340000" cy="346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s-ES" sz="1800" strike="noStrike">
                <a:solidFill>
                  <a:srgbClr val="000000"/>
                </a:solidFill>
                <a:latin typeface="Arial"/>
                <a:ea typeface="Arial"/>
                <a:cs typeface="Arial"/>
                <a:sym typeface="Arial"/>
              </a:rPr>
              <a:t>Fixed origin</a:t>
            </a:r>
            <a:endParaRPr b="0" sz="1800" strike="noStrike">
              <a:solidFill>
                <a:srgbClr val="000000"/>
              </a:solidFill>
              <a:latin typeface="Arial"/>
              <a:ea typeface="Arial"/>
              <a:cs typeface="Arial"/>
              <a:sym typeface="Arial"/>
            </a:endParaRPr>
          </a:p>
        </p:txBody>
      </p:sp>
      <p:cxnSp>
        <p:nvCxnSpPr>
          <p:cNvPr id="167" name="Google Shape;167;p25"/>
          <p:cNvCxnSpPr/>
          <p:nvPr/>
        </p:nvCxnSpPr>
        <p:spPr>
          <a:xfrm rot="10800000">
            <a:off x="4068000" y="4788000"/>
            <a:ext cx="792000" cy="792000"/>
          </a:xfrm>
          <a:prstGeom prst="straightConnector1">
            <a:avLst/>
          </a:prstGeom>
          <a:noFill/>
          <a:ln cap="flat" cmpd="sng" w="9525">
            <a:solidFill>
              <a:srgbClr val="000000"/>
            </a:solidFill>
            <a:prstDash val="solid"/>
            <a:round/>
            <a:headEnd len="sm" w="sm" type="none"/>
            <a:tailEnd len="med" w="med" type="triangle"/>
          </a:ln>
        </p:spPr>
      </p:cxnSp>
      <p:sp>
        <p:nvSpPr>
          <p:cNvPr id="168" name="Google Shape;168;p25"/>
          <p:cNvSpPr txBox="1"/>
          <p:nvPr>
            <p:ph idx="1" type="body"/>
          </p:nvPr>
        </p:nvSpPr>
        <p:spPr>
          <a:xfrm>
            <a:off x="504000" y="1769040"/>
            <a:ext cx="8870040" cy="4384440"/>
          </a:xfrm>
          <a:prstGeom prst="rect">
            <a:avLst/>
          </a:prstGeom>
          <a:noFill/>
          <a:ln>
            <a:noFill/>
          </a:ln>
        </p:spPr>
        <p:txBody>
          <a:bodyPr anchorCtr="0" anchor="t" bIns="0" lIns="0" spcFirstLastPara="1" rIns="0" wrap="square" tIns="0">
            <a:normAutofit/>
          </a:bodyPr>
          <a:lstStyle/>
          <a:p>
            <a:pPr indent="-324000" lvl="0" marL="432000" marR="0" rtl="0" algn="l">
              <a:spcBef>
                <a:spcPts val="0"/>
              </a:spcBef>
              <a:spcAft>
                <a:spcPts val="0"/>
              </a:spcAft>
              <a:buClr>
                <a:srgbClr val="000000"/>
              </a:buClr>
              <a:buSzPts val="1440"/>
              <a:buFont typeface="Noto Sans Symbols"/>
              <a:buChar char="●"/>
            </a:pPr>
            <a:r>
              <a:rPr b="0" i="0" lang="es-ES" sz="3200" u="none" cap="none" strike="noStrike">
                <a:solidFill>
                  <a:srgbClr val="000000"/>
                </a:solidFill>
                <a:latin typeface="Times New Roman"/>
                <a:ea typeface="Times New Roman"/>
                <a:cs typeface="Times New Roman"/>
                <a:sym typeface="Times New Roman"/>
              </a:rPr>
              <a:t>Back Testing con reentrenamiento</a:t>
            </a:r>
            <a:endParaRPr b="0" i="0" sz="3200" u="none" cap="none" strike="noStrike">
              <a:solidFill>
                <a:srgbClr val="000000"/>
              </a:solidFill>
              <a:latin typeface="Times New Roman"/>
              <a:ea typeface="Times New Roman"/>
              <a:cs typeface="Times New Roman"/>
              <a:sym typeface="Times New Roman"/>
            </a:endParaRPr>
          </a:p>
          <a:p>
            <a:pPr indent="-324000" lvl="0" marL="432000" marR="0" rtl="0" algn="l">
              <a:spcBef>
                <a:spcPts val="1417"/>
              </a:spcBef>
              <a:spcAft>
                <a:spcPts val="0"/>
              </a:spcAft>
              <a:buClr>
                <a:srgbClr val="000000"/>
              </a:buClr>
              <a:buSzPts val="1440"/>
              <a:buFont typeface="Noto Sans Symbols"/>
              <a:buChar char="●"/>
            </a:pPr>
            <a:r>
              <a:rPr b="0" i="0" lang="es-ES" sz="3200" u="none" cap="none" strike="noStrike">
                <a:solidFill>
                  <a:srgbClr val="000000"/>
                </a:solidFill>
                <a:latin typeface="Times New Roman"/>
                <a:ea typeface="Times New Roman"/>
                <a:cs typeface="Times New Roman"/>
                <a:sym typeface="Times New Roman"/>
              </a:rPr>
              <a:t>Con origen fijo</a:t>
            </a:r>
            <a:endParaRPr b="0" i="0"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6"/>
          <p:cNvPicPr preferRelativeResize="0"/>
          <p:nvPr/>
        </p:nvPicPr>
        <p:blipFill rotWithShape="1">
          <a:blip r:embed="rId3">
            <a:alphaModFix/>
          </a:blip>
          <a:srcRect b="0" l="0" r="0" t="0"/>
          <a:stretch/>
        </p:blipFill>
        <p:spPr>
          <a:xfrm>
            <a:off x="3060000" y="2736000"/>
            <a:ext cx="6171840" cy="2742840"/>
          </a:xfrm>
          <a:prstGeom prst="rect">
            <a:avLst/>
          </a:prstGeom>
          <a:noFill/>
          <a:ln>
            <a:noFill/>
          </a:ln>
        </p:spPr>
      </p:pic>
      <p:sp>
        <p:nvSpPr>
          <p:cNvPr id="174" name="Google Shape;174;p26"/>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4400"/>
              <a:buFont typeface="Times New Roman"/>
              <a:buNone/>
            </a:pPr>
            <a:r>
              <a:rPr b="0" lang="es-ES" sz="4400" strike="noStrike">
                <a:solidFill>
                  <a:srgbClr val="000000"/>
                </a:solidFill>
                <a:latin typeface="Times New Roman"/>
                <a:ea typeface="Times New Roman"/>
                <a:cs typeface="Times New Roman"/>
                <a:sym typeface="Times New Roman"/>
              </a:rPr>
              <a:t>Time Series Cross Validation</a:t>
            </a:r>
            <a:endParaRPr b="0" sz="4400" strike="noStrike">
              <a:solidFill>
                <a:srgbClr val="000000"/>
              </a:solidFill>
              <a:latin typeface="Times New Roman"/>
              <a:ea typeface="Times New Roman"/>
              <a:cs typeface="Times New Roman"/>
              <a:sym typeface="Times New Roman"/>
            </a:endParaRPr>
          </a:p>
        </p:txBody>
      </p:sp>
      <p:sp>
        <p:nvSpPr>
          <p:cNvPr id="175" name="Google Shape;175;p26"/>
          <p:cNvSpPr txBox="1"/>
          <p:nvPr/>
        </p:nvSpPr>
        <p:spPr>
          <a:xfrm>
            <a:off x="4860000" y="5400000"/>
            <a:ext cx="2340000" cy="346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s-ES" sz="1800" strike="noStrike">
                <a:solidFill>
                  <a:srgbClr val="000000"/>
                </a:solidFill>
                <a:latin typeface="Arial"/>
                <a:ea typeface="Arial"/>
                <a:cs typeface="Arial"/>
                <a:sym typeface="Arial"/>
              </a:rPr>
              <a:t>Fixed train width</a:t>
            </a:r>
            <a:endParaRPr b="0" sz="1800" strike="noStrike">
              <a:solidFill>
                <a:srgbClr val="000000"/>
              </a:solidFill>
              <a:latin typeface="Arial"/>
              <a:ea typeface="Arial"/>
              <a:cs typeface="Arial"/>
              <a:sym typeface="Arial"/>
            </a:endParaRPr>
          </a:p>
        </p:txBody>
      </p:sp>
      <p:cxnSp>
        <p:nvCxnSpPr>
          <p:cNvPr id="176" name="Google Shape;176;p26"/>
          <p:cNvCxnSpPr/>
          <p:nvPr/>
        </p:nvCxnSpPr>
        <p:spPr>
          <a:xfrm flipH="1" rot="10800000">
            <a:off x="5580000" y="4752000"/>
            <a:ext cx="540000" cy="720000"/>
          </a:xfrm>
          <a:prstGeom prst="straightConnector1">
            <a:avLst/>
          </a:prstGeom>
          <a:noFill/>
          <a:ln cap="flat" cmpd="sng" w="9525">
            <a:solidFill>
              <a:srgbClr val="000000"/>
            </a:solidFill>
            <a:prstDash val="solid"/>
            <a:round/>
            <a:headEnd len="sm" w="sm" type="none"/>
            <a:tailEnd len="med" w="med" type="triangle"/>
          </a:ln>
        </p:spPr>
      </p:cxnSp>
      <p:sp>
        <p:nvSpPr>
          <p:cNvPr id="177" name="Google Shape;177;p26"/>
          <p:cNvSpPr txBox="1"/>
          <p:nvPr>
            <p:ph idx="1" type="body"/>
          </p:nvPr>
        </p:nvSpPr>
        <p:spPr>
          <a:xfrm>
            <a:off x="504000" y="1769040"/>
            <a:ext cx="8870040" cy="4384440"/>
          </a:xfrm>
          <a:prstGeom prst="rect">
            <a:avLst/>
          </a:prstGeom>
          <a:noFill/>
          <a:ln>
            <a:noFill/>
          </a:ln>
        </p:spPr>
        <p:txBody>
          <a:bodyPr anchorCtr="0" anchor="t" bIns="0" lIns="0" spcFirstLastPara="1" rIns="0" wrap="square" tIns="0">
            <a:normAutofit/>
          </a:bodyPr>
          <a:lstStyle/>
          <a:p>
            <a:pPr indent="-324000" lvl="0" marL="432000" marR="0" rtl="0" algn="l">
              <a:spcBef>
                <a:spcPts val="0"/>
              </a:spcBef>
              <a:spcAft>
                <a:spcPts val="0"/>
              </a:spcAft>
              <a:buClr>
                <a:srgbClr val="000000"/>
              </a:buClr>
              <a:buSzPts val="1440"/>
              <a:buFont typeface="Noto Sans Symbols"/>
              <a:buChar char="●"/>
            </a:pPr>
            <a:r>
              <a:rPr b="0" i="0" lang="es-ES" sz="3200" u="none" cap="none" strike="noStrike">
                <a:solidFill>
                  <a:srgbClr val="000000"/>
                </a:solidFill>
                <a:latin typeface="Times New Roman"/>
                <a:ea typeface="Times New Roman"/>
                <a:cs typeface="Times New Roman"/>
                <a:sym typeface="Times New Roman"/>
              </a:rPr>
              <a:t>Back Testing con reentrenamiento</a:t>
            </a:r>
            <a:endParaRPr b="0" i="0" sz="3200" u="none" cap="none" strike="noStrike">
              <a:solidFill>
                <a:srgbClr val="000000"/>
              </a:solidFill>
              <a:latin typeface="Times New Roman"/>
              <a:ea typeface="Times New Roman"/>
              <a:cs typeface="Times New Roman"/>
              <a:sym typeface="Times New Roman"/>
            </a:endParaRPr>
          </a:p>
          <a:p>
            <a:pPr indent="-324000" lvl="0" marL="432000" marR="0" rtl="0" algn="l">
              <a:spcBef>
                <a:spcPts val="1417"/>
              </a:spcBef>
              <a:spcAft>
                <a:spcPts val="0"/>
              </a:spcAft>
              <a:buClr>
                <a:srgbClr val="000000"/>
              </a:buClr>
              <a:buSzPts val="1440"/>
              <a:buFont typeface="Noto Sans Symbols"/>
              <a:buChar char="●"/>
            </a:pPr>
            <a:r>
              <a:rPr b="0" i="0" lang="es-ES" sz="3200" u="none" cap="none" strike="noStrike">
                <a:solidFill>
                  <a:srgbClr val="000000"/>
                </a:solidFill>
                <a:latin typeface="Times New Roman"/>
                <a:ea typeface="Times New Roman"/>
                <a:cs typeface="Times New Roman"/>
                <a:sym typeface="Times New Roman"/>
              </a:rPr>
              <a:t>Amplitud de entrenamiento fija</a:t>
            </a:r>
            <a:endParaRPr b="0" i="0" sz="3200" u="none" cap="none" strike="noStrike">
              <a:solidFill>
                <a:srgbClr val="000000"/>
              </a:solidFill>
              <a:latin typeface="Times New Roman"/>
              <a:ea typeface="Times New Roman"/>
              <a:cs typeface="Times New Roman"/>
              <a:sym typeface="Times New Roman"/>
            </a:endParaRPr>
          </a:p>
        </p:txBody>
      </p:sp>
      <p:pic>
        <p:nvPicPr>
          <p:cNvPr id="178" name="Google Shape;178;p26"/>
          <p:cNvPicPr preferRelativeResize="0"/>
          <p:nvPr/>
        </p:nvPicPr>
        <p:blipFill>
          <a:blip r:embed="rId4">
            <a:alphaModFix/>
          </a:blip>
          <a:stretch>
            <a:fillRect/>
          </a:stretch>
        </p:blipFill>
        <p:spPr>
          <a:xfrm>
            <a:off x="234553" y="3032128"/>
            <a:ext cx="3183225" cy="1871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7"/>
          <p:cNvPicPr preferRelativeResize="0"/>
          <p:nvPr/>
        </p:nvPicPr>
        <p:blipFill rotWithShape="1">
          <a:blip r:embed="rId3">
            <a:alphaModFix/>
          </a:blip>
          <a:srcRect b="0" l="0" r="0" t="0"/>
          <a:stretch/>
        </p:blipFill>
        <p:spPr>
          <a:xfrm>
            <a:off x="3060000" y="2700000"/>
            <a:ext cx="6171840" cy="2742840"/>
          </a:xfrm>
          <a:prstGeom prst="rect">
            <a:avLst/>
          </a:prstGeom>
          <a:noFill/>
          <a:ln>
            <a:noFill/>
          </a:ln>
        </p:spPr>
      </p:pic>
      <p:sp>
        <p:nvSpPr>
          <p:cNvPr id="184" name="Google Shape;184;p27"/>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4400"/>
              <a:buFont typeface="Times New Roman"/>
              <a:buNone/>
            </a:pPr>
            <a:r>
              <a:rPr b="0" lang="es-ES" sz="4400" strike="noStrike">
                <a:solidFill>
                  <a:srgbClr val="000000"/>
                </a:solidFill>
                <a:latin typeface="Times New Roman"/>
                <a:ea typeface="Times New Roman"/>
                <a:cs typeface="Times New Roman"/>
                <a:sym typeface="Times New Roman"/>
              </a:rPr>
              <a:t>Time Series Cross Validation</a:t>
            </a:r>
            <a:endParaRPr b="0" sz="4400" strike="noStrike">
              <a:solidFill>
                <a:srgbClr val="000000"/>
              </a:solidFill>
              <a:latin typeface="Times New Roman"/>
              <a:ea typeface="Times New Roman"/>
              <a:cs typeface="Times New Roman"/>
              <a:sym typeface="Times New Roman"/>
            </a:endParaRPr>
          </a:p>
        </p:txBody>
      </p:sp>
      <p:sp>
        <p:nvSpPr>
          <p:cNvPr id="185" name="Google Shape;185;p27"/>
          <p:cNvSpPr txBox="1"/>
          <p:nvPr>
            <p:ph idx="1" type="body"/>
          </p:nvPr>
        </p:nvSpPr>
        <p:spPr>
          <a:xfrm>
            <a:off x="504000" y="1769040"/>
            <a:ext cx="8870040" cy="4384440"/>
          </a:xfrm>
          <a:prstGeom prst="rect">
            <a:avLst/>
          </a:prstGeom>
          <a:noFill/>
          <a:ln>
            <a:noFill/>
          </a:ln>
        </p:spPr>
        <p:txBody>
          <a:bodyPr anchorCtr="0" anchor="t" bIns="0" lIns="0" spcFirstLastPara="1" rIns="0" wrap="square" tIns="0">
            <a:normAutofit/>
          </a:bodyPr>
          <a:lstStyle/>
          <a:p>
            <a:pPr indent="-324000" lvl="0" marL="432000" marR="0" rtl="0" algn="l">
              <a:spcBef>
                <a:spcPts val="0"/>
              </a:spcBef>
              <a:spcAft>
                <a:spcPts val="0"/>
              </a:spcAft>
              <a:buClr>
                <a:srgbClr val="000000"/>
              </a:buClr>
              <a:buSzPts val="1440"/>
              <a:buFont typeface="Noto Sans Symbols"/>
              <a:buChar char="●"/>
            </a:pPr>
            <a:r>
              <a:rPr b="0" i="0" lang="es-ES" sz="3200" u="none" cap="none" strike="noStrike">
                <a:solidFill>
                  <a:srgbClr val="000000"/>
                </a:solidFill>
                <a:latin typeface="Times New Roman"/>
                <a:ea typeface="Times New Roman"/>
                <a:cs typeface="Times New Roman"/>
                <a:sym typeface="Times New Roman"/>
              </a:rPr>
              <a:t>Back Testing SIN reentrenamiento</a:t>
            </a:r>
            <a:endParaRPr b="0" i="0" sz="3200" u="none" cap="none" strike="noStrike">
              <a:solidFill>
                <a:srgbClr val="000000"/>
              </a:solidFill>
              <a:latin typeface="Times New Roman"/>
              <a:ea typeface="Times New Roman"/>
              <a:cs typeface="Times New Roman"/>
              <a:sym typeface="Times New Roman"/>
            </a:endParaRPr>
          </a:p>
        </p:txBody>
      </p:sp>
      <p:sp>
        <p:nvSpPr>
          <p:cNvPr id="186" name="Google Shape;186;p27"/>
          <p:cNvSpPr txBox="1"/>
          <p:nvPr/>
        </p:nvSpPr>
        <p:spPr>
          <a:xfrm>
            <a:off x="4860000" y="5400000"/>
            <a:ext cx="2340000" cy="346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s-ES" sz="1800" strike="noStrike">
                <a:solidFill>
                  <a:srgbClr val="000000"/>
                </a:solidFill>
                <a:latin typeface="Arial"/>
                <a:ea typeface="Arial"/>
                <a:cs typeface="Arial"/>
                <a:sym typeface="Arial"/>
              </a:rPr>
              <a:t>No re-fit</a:t>
            </a:r>
            <a:endParaRPr b="0" sz="1800" strike="noStrike">
              <a:solidFill>
                <a:srgbClr val="000000"/>
              </a:solidFill>
              <a:latin typeface="Arial"/>
              <a:ea typeface="Arial"/>
              <a:cs typeface="Arial"/>
              <a:sym typeface="Arial"/>
            </a:endParaRPr>
          </a:p>
        </p:txBody>
      </p:sp>
      <p:cxnSp>
        <p:nvCxnSpPr>
          <p:cNvPr id="187" name="Google Shape;187;p27"/>
          <p:cNvCxnSpPr/>
          <p:nvPr/>
        </p:nvCxnSpPr>
        <p:spPr>
          <a:xfrm flipH="1" rot="10800000">
            <a:off x="5760000" y="4860000"/>
            <a:ext cx="360000" cy="540000"/>
          </a:xfrm>
          <a:prstGeom prst="straightConnector1">
            <a:avLst/>
          </a:prstGeom>
          <a:noFill/>
          <a:ln cap="flat" cmpd="sng" w="9525">
            <a:solidFill>
              <a:srgbClr val="000000"/>
            </a:solidFill>
            <a:prstDash val="solid"/>
            <a:round/>
            <a:headEnd len="sm" w="sm" type="none"/>
            <a:tailEnd len="med" w="med" type="triangle"/>
          </a:ln>
        </p:spPr>
      </p:cxnSp>
      <p:pic>
        <p:nvPicPr>
          <p:cNvPr id="188" name="Google Shape;188;p27"/>
          <p:cNvPicPr preferRelativeResize="0"/>
          <p:nvPr/>
        </p:nvPicPr>
        <p:blipFill>
          <a:blip r:embed="rId4">
            <a:alphaModFix/>
          </a:blip>
          <a:stretch>
            <a:fillRect/>
          </a:stretch>
        </p:blipFill>
        <p:spPr>
          <a:xfrm>
            <a:off x="89750" y="2700000"/>
            <a:ext cx="3458375" cy="2448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4400"/>
              <a:buFont typeface="Times New Roman"/>
              <a:buNone/>
            </a:pPr>
            <a:r>
              <a:rPr b="0" lang="es-ES" sz="4400" strike="noStrike">
                <a:solidFill>
                  <a:srgbClr val="000000"/>
                </a:solidFill>
                <a:latin typeface="Times New Roman"/>
                <a:ea typeface="Times New Roman"/>
                <a:cs typeface="Times New Roman"/>
                <a:sym typeface="Times New Roman"/>
              </a:rPr>
              <a:t>Intervalos de predicción</a:t>
            </a:r>
            <a:endParaRPr b="0" sz="4400" strike="noStrike">
              <a:solidFill>
                <a:srgbClr val="000000"/>
              </a:solidFill>
              <a:latin typeface="Times New Roman"/>
              <a:ea typeface="Times New Roman"/>
              <a:cs typeface="Times New Roman"/>
              <a:sym typeface="Times New Roman"/>
            </a:endParaRPr>
          </a:p>
        </p:txBody>
      </p:sp>
      <p:sp>
        <p:nvSpPr>
          <p:cNvPr id="194" name="Google Shape;194;p28"/>
          <p:cNvSpPr txBox="1"/>
          <p:nvPr>
            <p:ph idx="1" type="body"/>
          </p:nvPr>
        </p:nvSpPr>
        <p:spPr>
          <a:xfrm>
            <a:off x="504000" y="1769040"/>
            <a:ext cx="8870040" cy="1830960"/>
          </a:xfrm>
          <a:prstGeom prst="rect">
            <a:avLst/>
          </a:prstGeom>
          <a:noFill/>
          <a:ln>
            <a:noFill/>
          </a:ln>
        </p:spPr>
        <p:txBody>
          <a:bodyPr anchorCtr="0" anchor="t" bIns="0" lIns="0" spcFirstLastPara="1" rIns="0" wrap="square" tIns="0">
            <a:normAutofit fontScale="65306"/>
          </a:bodyPr>
          <a:lstStyle/>
          <a:p>
            <a:pPr indent="-324022" lvl="0" marL="432000" marR="0" rtl="0" algn="l">
              <a:spcBef>
                <a:spcPts val="0"/>
              </a:spcBef>
              <a:spcAft>
                <a:spcPts val="0"/>
              </a:spcAft>
              <a:buClr>
                <a:srgbClr val="000000"/>
              </a:buClr>
              <a:buSzPct val="45000"/>
              <a:buFont typeface="Noto Sans Symbols"/>
              <a:buChar char="●"/>
            </a:pPr>
            <a:r>
              <a:rPr b="0" i="0" lang="es-ES" sz="3200" u="none" cap="none" strike="noStrike">
                <a:solidFill>
                  <a:srgbClr val="000000"/>
                </a:solidFill>
                <a:latin typeface="Times New Roman"/>
                <a:ea typeface="Times New Roman"/>
                <a:cs typeface="Times New Roman"/>
                <a:sym typeface="Times New Roman"/>
              </a:rPr>
              <a:t>BOOTSTRAPPED RESIDUALS</a:t>
            </a:r>
            <a:endParaRPr b="0" i="0" sz="3200" u="none" cap="none" strike="noStrike">
              <a:solidFill>
                <a:srgbClr val="000000"/>
              </a:solidFill>
              <a:latin typeface="Times New Roman"/>
              <a:ea typeface="Times New Roman"/>
              <a:cs typeface="Times New Roman"/>
              <a:sym typeface="Times New Roman"/>
            </a:endParaRPr>
          </a:p>
          <a:p>
            <a:pPr indent="-324022" lvl="0" marL="432000" marR="0" rtl="0" algn="l">
              <a:spcBef>
                <a:spcPts val="1417"/>
              </a:spcBef>
              <a:spcAft>
                <a:spcPts val="0"/>
              </a:spcAft>
              <a:buClr>
                <a:srgbClr val="000000"/>
              </a:buClr>
              <a:buSzPct val="45000"/>
              <a:buFont typeface="Noto Sans Symbols"/>
              <a:buChar char="●"/>
            </a:pPr>
            <a:r>
              <a:rPr b="0" i="0" lang="es-ES" sz="3200" u="none" cap="none" strike="noStrike">
                <a:solidFill>
                  <a:srgbClr val="000000"/>
                </a:solidFill>
                <a:latin typeface="Times New Roman"/>
                <a:ea typeface="Times New Roman"/>
                <a:cs typeface="Times New Roman"/>
                <a:sym typeface="Times New Roman"/>
              </a:rPr>
              <a:t>Un intervalo de predicción define el intervalo dentro del cual es de esperar que se encuentre el verdadero valor de y con una determinada probabilidad. </a:t>
            </a:r>
            <a:endParaRPr b="0" i="0" sz="3200" u="none" cap="none" strike="noStrike">
              <a:solidFill>
                <a:srgbClr val="000000"/>
              </a:solidFill>
              <a:latin typeface="Times New Roman"/>
              <a:ea typeface="Times New Roman"/>
              <a:cs typeface="Times New Roman"/>
              <a:sym typeface="Times New Roman"/>
            </a:endParaRPr>
          </a:p>
          <a:p>
            <a:pPr indent="-324022" lvl="0" marL="432000" marR="0" rtl="0" algn="l">
              <a:spcBef>
                <a:spcPts val="1417"/>
              </a:spcBef>
              <a:spcAft>
                <a:spcPts val="0"/>
              </a:spcAft>
              <a:buClr>
                <a:srgbClr val="000000"/>
              </a:buClr>
              <a:buSzPct val="45000"/>
              <a:buFont typeface="Noto Sans Symbols"/>
              <a:buChar char="●"/>
            </a:pPr>
            <a:r>
              <a:rPr b="0" i="0" lang="es-ES" sz="3200" u="none" cap="none" strike="noStrike">
                <a:solidFill>
                  <a:srgbClr val="000000"/>
                </a:solidFill>
                <a:latin typeface="Times New Roman"/>
                <a:ea typeface="Times New Roman"/>
                <a:cs typeface="Times New Roman"/>
                <a:sym typeface="Times New Roman"/>
              </a:rPr>
              <a:t>Por ejemplo, es de esperar que el intervalo de predicción del 98% contenga el verdadero valor de la predicción con un 98% de probabilidad.</a:t>
            </a:r>
            <a:endParaRPr b="0" i="0" sz="3200" u="none" cap="none" strike="noStrike">
              <a:solidFill>
                <a:srgbClr val="000000"/>
              </a:solidFill>
              <a:latin typeface="Times New Roman"/>
              <a:ea typeface="Times New Roman"/>
              <a:cs typeface="Times New Roman"/>
              <a:sym typeface="Times New Roman"/>
            </a:endParaRPr>
          </a:p>
        </p:txBody>
      </p:sp>
      <p:pic>
        <p:nvPicPr>
          <p:cNvPr id="195" name="Google Shape;195;p28"/>
          <p:cNvPicPr preferRelativeResize="0"/>
          <p:nvPr/>
        </p:nvPicPr>
        <p:blipFill rotWithShape="1">
          <a:blip r:embed="rId3">
            <a:alphaModFix/>
          </a:blip>
          <a:srcRect b="0" l="0" r="0" t="0"/>
          <a:stretch/>
        </p:blipFill>
        <p:spPr>
          <a:xfrm>
            <a:off x="468000" y="3780000"/>
            <a:ext cx="5771880" cy="3240000"/>
          </a:xfrm>
          <a:prstGeom prst="rect">
            <a:avLst/>
          </a:prstGeom>
          <a:noFill/>
          <a:ln>
            <a:noFill/>
          </a:ln>
        </p:spPr>
      </p:pic>
      <p:sp>
        <p:nvSpPr>
          <p:cNvPr id="196" name="Google Shape;196;p28"/>
          <p:cNvSpPr txBox="1"/>
          <p:nvPr/>
        </p:nvSpPr>
        <p:spPr>
          <a:xfrm>
            <a:off x="6660000" y="3960000"/>
            <a:ext cx="2880000" cy="16261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s-ES" sz="1800" strike="noStrike">
                <a:solidFill>
                  <a:srgbClr val="000000"/>
                </a:solidFill>
                <a:latin typeface="Arial"/>
                <a:ea typeface="Arial"/>
                <a:cs typeface="Arial"/>
                <a:sym typeface="Arial"/>
              </a:rPr>
              <a:t>El valor de la predicción suele residir más en lo “fino” que sea el intervalo de confianza de la predicción que en el valor predicho.</a:t>
            </a:r>
            <a:endParaRPr b="0" sz="1800"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4400"/>
              <a:buFont typeface="Times New Roman"/>
              <a:buNone/>
            </a:pPr>
            <a:r>
              <a:rPr b="0" lang="es-ES" sz="4400" strike="noStrike">
                <a:solidFill>
                  <a:srgbClr val="000000"/>
                </a:solidFill>
                <a:latin typeface="Times New Roman"/>
                <a:ea typeface="Times New Roman"/>
                <a:cs typeface="Times New Roman"/>
                <a:sym typeface="Times New Roman"/>
              </a:rPr>
              <a:t>Intervalos de predicción</a:t>
            </a:r>
            <a:endParaRPr b="0" sz="4400" strike="noStrike">
              <a:solidFill>
                <a:srgbClr val="000000"/>
              </a:solidFill>
              <a:latin typeface="Times New Roman"/>
              <a:ea typeface="Times New Roman"/>
              <a:cs typeface="Times New Roman"/>
              <a:sym typeface="Times New Roman"/>
            </a:endParaRPr>
          </a:p>
        </p:txBody>
      </p:sp>
      <p:sp>
        <p:nvSpPr>
          <p:cNvPr id="202" name="Google Shape;202;p29"/>
          <p:cNvSpPr txBox="1"/>
          <p:nvPr>
            <p:ph idx="1" type="body"/>
          </p:nvPr>
        </p:nvSpPr>
        <p:spPr>
          <a:xfrm>
            <a:off x="504000" y="1769040"/>
            <a:ext cx="8870040" cy="1830960"/>
          </a:xfrm>
          <a:prstGeom prst="rect">
            <a:avLst/>
          </a:prstGeom>
          <a:noFill/>
          <a:ln>
            <a:noFill/>
          </a:ln>
        </p:spPr>
        <p:txBody>
          <a:bodyPr anchorCtr="0" anchor="t" bIns="0" lIns="0" spcFirstLastPara="1" rIns="0" wrap="square" tIns="0">
            <a:normAutofit/>
          </a:bodyPr>
          <a:lstStyle/>
          <a:p>
            <a:pPr indent="-324000" lvl="0" marL="432000" marR="0" rtl="0" algn="l">
              <a:spcBef>
                <a:spcPts val="0"/>
              </a:spcBef>
              <a:spcAft>
                <a:spcPts val="0"/>
              </a:spcAft>
              <a:buClr>
                <a:srgbClr val="000000"/>
              </a:buClr>
              <a:buSzPts val="1440"/>
              <a:buFont typeface="Noto Sans Symbols"/>
              <a:buChar char="●"/>
            </a:pPr>
            <a:r>
              <a:rPr b="0" i="0" lang="es-ES" sz="3200" u="none" cap="none" strike="noStrike">
                <a:solidFill>
                  <a:srgbClr val="000000"/>
                </a:solidFill>
                <a:latin typeface="Times New Roman"/>
                <a:ea typeface="Times New Roman"/>
                <a:cs typeface="Times New Roman"/>
                <a:sym typeface="Times New Roman"/>
              </a:rPr>
              <a:t>El error de una predicción se acumula en las predicciones siguientes. </a:t>
            </a:r>
            <a:endParaRPr b="0" i="0" sz="3200" u="none" cap="none" strike="noStrike">
              <a:solidFill>
                <a:srgbClr val="000000"/>
              </a:solidFill>
              <a:latin typeface="Times New Roman"/>
              <a:ea typeface="Times New Roman"/>
              <a:cs typeface="Times New Roman"/>
              <a:sym typeface="Times New Roman"/>
            </a:endParaRPr>
          </a:p>
        </p:txBody>
      </p:sp>
      <p:pic>
        <p:nvPicPr>
          <p:cNvPr id="203" name="Google Shape;203;p29"/>
          <p:cNvPicPr preferRelativeResize="0"/>
          <p:nvPr/>
        </p:nvPicPr>
        <p:blipFill rotWithShape="1">
          <a:blip r:embed="rId3">
            <a:alphaModFix/>
          </a:blip>
          <a:srcRect b="0" l="0" r="0" t="0"/>
          <a:stretch/>
        </p:blipFill>
        <p:spPr>
          <a:xfrm>
            <a:off x="1403280" y="2880000"/>
            <a:ext cx="7056720" cy="3745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4400"/>
              <a:buFont typeface="Times New Roman"/>
              <a:buNone/>
            </a:pPr>
            <a:r>
              <a:rPr b="0" lang="es-ES" sz="4400" strike="noStrike">
                <a:solidFill>
                  <a:srgbClr val="000000"/>
                </a:solidFill>
                <a:latin typeface="Times New Roman"/>
                <a:ea typeface="Times New Roman"/>
                <a:cs typeface="Times New Roman"/>
                <a:sym typeface="Times New Roman"/>
              </a:rPr>
              <a:t>Intervalos de predicción</a:t>
            </a:r>
            <a:endParaRPr b="0" sz="4400" strike="noStrike">
              <a:solidFill>
                <a:srgbClr val="000000"/>
              </a:solidFill>
              <a:latin typeface="Times New Roman"/>
              <a:ea typeface="Times New Roman"/>
              <a:cs typeface="Times New Roman"/>
              <a:sym typeface="Times New Roman"/>
            </a:endParaRPr>
          </a:p>
        </p:txBody>
      </p:sp>
      <p:pic>
        <p:nvPicPr>
          <p:cNvPr id="209" name="Google Shape;209;p30"/>
          <p:cNvPicPr preferRelativeResize="0"/>
          <p:nvPr/>
        </p:nvPicPr>
        <p:blipFill rotWithShape="1">
          <a:blip r:embed="rId3">
            <a:alphaModFix/>
          </a:blip>
          <a:srcRect b="0" l="0" r="0" t="0"/>
          <a:stretch/>
        </p:blipFill>
        <p:spPr>
          <a:xfrm>
            <a:off x="360" y="4200480"/>
            <a:ext cx="10079640" cy="3359520"/>
          </a:xfrm>
          <a:prstGeom prst="rect">
            <a:avLst/>
          </a:prstGeom>
          <a:noFill/>
          <a:ln>
            <a:noFill/>
          </a:ln>
        </p:spPr>
      </p:pic>
      <p:pic>
        <p:nvPicPr>
          <p:cNvPr id="210" name="Google Shape;210;p30"/>
          <p:cNvPicPr preferRelativeResize="0"/>
          <p:nvPr/>
        </p:nvPicPr>
        <p:blipFill rotWithShape="1">
          <a:blip r:embed="rId4">
            <a:alphaModFix/>
          </a:blip>
          <a:srcRect b="0" l="0" r="0" t="0"/>
          <a:stretch/>
        </p:blipFill>
        <p:spPr>
          <a:xfrm>
            <a:off x="1008000" y="1876320"/>
            <a:ext cx="5760000" cy="2144160"/>
          </a:xfrm>
          <a:prstGeom prst="rect">
            <a:avLst/>
          </a:prstGeom>
          <a:noFill/>
          <a:ln>
            <a:noFill/>
          </a:ln>
        </p:spPr>
      </p:pic>
      <p:sp>
        <p:nvSpPr>
          <p:cNvPr id="211" name="Google Shape;211;p30"/>
          <p:cNvSpPr txBox="1"/>
          <p:nvPr/>
        </p:nvSpPr>
        <p:spPr>
          <a:xfrm>
            <a:off x="7200000" y="1512000"/>
            <a:ext cx="2520000" cy="21380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s-ES" sz="1800" strike="noStrike">
                <a:solidFill>
                  <a:srgbClr val="000000"/>
                </a:solidFill>
                <a:latin typeface="Arial"/>
                <a:ea typeface="Arial"/>
                <a:cs typeface="Arial"/>
                <a:sym typeface="Arial"/>
              </a:rPr>
              <a:t>No hago una única predicción sino cientos de ellas.</a:t>
            </a:r>
            <a:endParaRPr b="0" sz="1800"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spcBef>
                <a:spcPts val="0"/>
              </a:spcBef>
              <a:spcAft>
                <a:spcPts val="0"/>
              </a:spcAft>
              <a:buNone/>
            </a:pPr>
            <a:r>
              <a:rPr b="0" lang="es-ES" sz="1800" strike="noStrike">
                <a:solidFill>
                  <a:srgbClr val="000000"/>
                </a:solidFill>
                <a:latin typeface="Arial"/>
                <a:ea typeface="Arial"/>
                <a:cs typeface="Arial"/>
                <a:sym typeface="Arial"/>
              </a:rPr>
              <a:t>Finalmente me quedo con el intervalo entre percentiles (10 y 90, por ejemplo)</a:t>
            </a:r>
            <a:endParaRPr b="0" sz="1800" strike="noStrike">
              <a:solidFill>
                <a:srgbClr val="000000"/>
              </a:solidFill>
              <a:latin typeface="Arial"/>
              <a:ea typeface="Arial"/>
              <a:cs typeface="Arial"/>
              <a:sym typeface="Arial"/>
            </a:endParaRPr>
          </a:p>
        </p:txBody>
      </p:sp>
      <p:cxnSp>
        <p:nvCxnSpPr>
          <p:cNvPr id="212" name="Google Shape;212;p30"/>
          <p:cNvCxnSpPr/>
          <p:nvPr/>
        </p:nvCxnSpPr>
        <p:spPr>
          <a:xfrm flipH="1">
            <a:off x="7380000" y="3600000"/>
            <a:ext cx="540000" cy="2160000"/>
          </a:xfrm>
          <a:prstGeom prst="straightConnector1">
            <a:avLst/>
          </a:prstGeom>
          <a:noFill/>
          <a:ln cap="flat" cmpd="sng" w="9525">
            <a:solidFill>
              <a:srgbClr val="000000"/>
            </a:solidFill>
            <a:prstDash val="solid"/>
            <a:round/>
            <a:headEnd len="sm" w="sm" type="none"/>
            <a:tailEnd len="med" w="med" type="triangle"/>
          </a:ln>
        </p:spPr>
      </p:cxnSp>
      <p:cxnSp>
        <p:nvCxnSpPr>
          <p:cNvPr id="213" name="Google Shape;213;p30"/>
          <p:cNvCxnSpPr/>
          <p:nvPr/>
        </p:nvCxnSpPr>
        <p:spPr>
          <a:xfrm flipH="1">
            <a:off x="7380000" y="3634200"/>
            <a:ext cx="1080000" cy="2665800"/>
          </a:xfrm>
          <a:prstGeom prst="straightConnector1">
            <a:avLst/>
          </a:prstGeom>
          <a:noFill/>
          <a:ln cap="flat" cmpd="sng" w="9525">
            <a:solidFill>
              <a:srgbClr val="000000"/>
            </a:solidFill>
            <a:prstDash val="solid"/>
            <a:round/>
            <a:headEnd len="sm" w="sm"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4400"/>
              <a:buFont typeface="Times New Roman"/>
              <a:buNone/>
            </a:pPr>
            <a:r>
              <a:rPr b="0" lang="es-ES" sz="4400" strike="noStrike">
                <a:solidFill>
                  <a:srgbClr val="000000"/>
                </a:solidFill>
                <a:latin typeface="Times New Roman"/>
                <a:ea typeface="Times New Roman"/>
                <a:cs typeface="Times New Roman"/>
                <a:sym typeface="Times New Roman"/>
              </a:rPr>
              <a:t>Series Temporales</a:t>
            </a:r>
            <a:endParaRPr b="0" sz="4400" strike="noStrike">
              <a:solidFill>
                <a:srgbClr val="000000"/>
              </a:solidFill>
              <a:latin typeface="Times New Roman"/>
              <a:ea typeface="Times New Roman"/>
              <a:cs typeface="Times New Roman"/>
              <a:sym typeface="Times New Roman"/>
            </a:endParaRPr>
          </a:p>
        </p:txBody>
      </p:sp>
      <p:sp>
        <p:nvSpPr>
          <p:cNvPr id="86" name="Google Shape;86;p13"/>
          <p:cNvSpPr txBox="1"/>
          <p:nvPr>
            <p:ph idx="1" type="body"/>
          </p:nvPr>
        </p:nvSpPr>
        <p:spPr>
          <a:xfrm>
            <a:off x="504000" y="1769040"/>
            <a:ext cx="8870040" cy="4384440"/>
          </a:xfrm>
          <a:prstGeom prst="rect">
            <a:avLst/>
          </a:prstGeom>
          <a:noFill/>
          <a:ln>
            <a:noFill/>
          </a:ln>
        </p:spPr>
        <p:txBody>
          <a:bodyPr anchorCtr="0" anchor="t" bIns="0" lIns="0" spcFirstLastPara="1" rIns="0" wrap="square" tIns="0">
            <a:normAutofit fontScale="93740" lnSpcReduction="10000"/>
          </a:bodyPr>
          <a:lstStyle/>
          <a:p>
            <a:pPr indent="-324019" lvl="0" marL="432000" marR="0" rtl="0" algn="l">
              <a:spcBef>
                <a:spcPts val="0"/>
              </a:spcBef>
              <a:spcAft>
                <a:spcPts val="0"/>
              </a:spcAft>
              <a:buClr>
                <a:srgbClr val="000000"/>
              </a:buClr>
              <a:buSzPct val="45000"/>
              <a:buFont typeface="Noto Sans Symbols"/>
              <a:buChar char="●"/>
            </a:pPr>
            <a:r>
              <a:rPr b="0" i="0" lang="es-ES" sz="3200" u="none" cap="none" strike="noStrike">
                <a:solidFill>
                  <a:srgbClr val="000000"/>
                </a:solidFill>
                <a:latin typeface="Times New Roman"/>
                <a:ea typeface="Times New Roman"/>
                <a:cs typeface="Times New Roman"/>
                <a:sym typeface="Times New Roman"/>
              </a:rPr>
              <a:t>Una serie temporal es una sucesión de datos ordenados cronológicamente y espaciados a intervalos iguales o desiguales.</a:t>
            </a:r>
            <a:endParaRPr b="0" i="0" sz="3200" u="none" cap="none" strike="noStrike">
              <a:solidFill>
                <a:srgbClr val="000000"/>
              </a:solidFill>
              <a:latin typeface="Times New Roman"/>
              <a:ea typeface="Times New Roman"/>
              <a:cs typeface="Times New Roman"/>
              <a:sym typeface="Times New Roman"/>
            </a:endParaRPr>
          </a:p>
          <a:p>
            <a:pPr indent="-324019" lvl="0" marL="432000" marR="0" rtl="0" algn="l">
              <a:spcBef>
                <a:spcPts val="1417"/>
              </a:spcBef>
              <a:spcAft>
                <a:spcPts val="0"/>
              </a:spcAft>
              <a:buClr>
                <a:srgbClr val="000000"/>
              </a:buClr>
              <a:buSzPct val="45000"/>
              <a:buFont typeface="Noto Sans Symbols"/>
              <a:buChar char="●"/>
            </a:pPr>
            <a:r>
              <a:rPr b="0" i="0" lang="es-ES" sz="3200" u="none" cap="none" strike="noStrike">
                <a:solidFill>
                  <a:srgbClr val="000000"/>
                </a:solidFill>
                <a:latin typeface="Times New Roman"/>
                <a:ea typeface="Times New Roman"/>
                <a:cs typeface="Times New Roman"/>
                <a:sym typeface="Times New Roman"/>
              </a:rPr>
              <a:t>Este concepto es muy amplio y, por lo tanto, lo podemos encontrar en muchísimos aplicaciones o casos de uso </a:t>
            </a:r>
            <a:endParaRPr b="0" i="0" sz="3200" u="none" cap="none" strike="noStrike">
              <a:solidFill>
                <a:srgbClr val="000000"/>
              </a:solidFill>
              <a:latin typeface="Times New Roman"/>
              <a:ea typeface="Times New Roman"/>
              <a:cs typeface="Times New Roman"/>
              <a:sym typeface="Times New Roman"/>
            </a:endParaRPr>
          </a:p>
          <a:p>
            <a:pPr indent="-324034" lvl="1" marL="864000" marR="0" rtl="0" algn="l">
              <a:spcBef>
                <a:spcPts val="1417"/>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las predicciones meteorológicas </a:t>
            </a:r>
            <a:endParaRPr b="0" i="0" sz="2800" u="none" cap="none" strike="noStrike">
              <a:solidFill>
                <a:srgbClr val="000000"/>
              </a:solidFill>
              <a:latin typeface="Times New Roman"/>
              <a:ea typeface="Times New Roman"/>
              <a:cs typeface="Times New Roman"/>
              <a:sym typeface="Times New Roman"/>
            </a:endParaRPr>
          </a:p>
          <a:p>
            <a:pPr indent="-324034"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en las cotizaciones de la Bolsa de Valores  </a:t>
            </a:r>
            <a:endParaRPr b="0" i="0" sz="2800" u="none" cap="none" strike="noStrike">
              <a:solidFill>
                <a:srgbClr val="000000"/>
              </a:solidFill>
              <a:latin typeface="Times New Roman"/>
              <a:ea typeface="Times New Roman"/>
              <a:cs typeface="Times New Roman"/>
              <a:sym typeface="Times New Roman"/>
            </a:endParaRPr>
          </a:p>
          <a:p>
            <a:pPr indent="-324034"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en análisis de tráfico web (predecir la carga de un servidor o de una página web.)</a:t>
            </a:r>
            <a:endParaRPr b="0" i="0" sz="2800" u="none" cap="none" strike="noStrike">
              <a:solidFill>
                <a:srgbClr val="000000"/>
              </a:solidFill>
              <a:latin typeface="Times New Roman"/>
              <a:ea typeface="Times New Roman"/>
              <a:cs typeface="Times New Roman"/>
              <a:sym typeface="Times New Roman"/>
            </a:endParaRPr>
          </a:p>
          <a:p>
            <a:pPr indent="0" lvl="0" marL="432000" marR="0" rtl="0" algn="l">
              <a:spcBef>
                <a:spcPts val="1134"/>
              </a:spcBef>
              <a:spcAft>
                <a:spcPts val="0"/>
              </a:spcAft>
              <a:buClr>
                <a:srgbClr val="000000"/>
              </a:buClr>
              <a:buSzPct val="100000"/>
              <a:buFont typeface="Times New Roman"/>
              <a:buNone/>
            </a:pPr>
            <a:r>
              <a:rPr b="0" i="0" lang="es-ES" sz="3200" u="none" cap="none" strike="noStrike">
                <a:solidFill>
                  <a:srgbClr val="000000"/>
                </a:solidFill>
                <a:latin typeface="Times New Roman"/>
                <a:ea typeface="Times New Roman"/>
                <a:cs typeface="Times New Roman"/>
                <a:sym typeface="Times New Roman"/>
              </a:rPr>
              <a:t> </a:t>
            </a:r>
            <a:endParaRPr b="0" i="0"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4400"/>
              <a:buFont typeface="Times New Roman"/>
              <a:buNone/>
            </a:pPr>
            <a:r>
              <a:rPr b="0" lang="es-ES" sz="4400" strike="noStrike">
                <a:solidFill>
                  <a:srgbClr val="000000"/>
                </a:solidFill>
                <a:latin typeface="Times New Roman"/>
                <a:ea typeface="Times New Roman"/>
                <a:cs typeface="Times New Roman"/>
                <a:sym typeface="Times New Roman"/>
              </a:rPr>
              <a:t>Variables exógenas</a:t>
            </a:r>
            <a:endParaRPr b="0" sz="4400" strike="noStrike">
              <a:solidFill>
                <a:srgbClr val="000000"/>
              </a:solidFill>
              <a:latin typeface="Times New Roman"/>
              <a:ea typeface="Times New Roman"/>
              <a:cs typeface="Times New Roman"/>
              <a:sym typeface="Times New Roman"/>
            </a:endParaRPr>
          </a:p>
        </p:txBody>
      </p:sp>
      <p:sp>
        <p:nvSpPr>
          <p:cNvPr id="219" name="Google Shape;219;p31"/>
          <p:cNvSpPr txBox="1"/>
          <p:nvPr>
            <p:ph idx="1" type="body"/>
          </p:nvPr>
        </p:nvSpPr>
        <p:spPr>
          <a:xfrm>
            <a:off x="504000" y="1769040"/>
            <a:ext cx="8870040" cy="4384440"/>
          </a:xfrm>
          <a:prstGeom prst="rect">
            <a:avLst/>
          </a:prstGeom>
          <a:noFill/>
          <a:ln>
            <a:noFill/>
          </a:ln>
        </p:spPr>
        <p:txBody>
          <a:bodyPr anchorCtr="0" anchor="t" bIns="0" lIns="0" spcFirstLastPara="1" rIns="0" wrap="square" tIns="0">
            <a:normAutofit fontScale="71867" lnSpcReduction="10000"/>
          </a:bodyPr>
          <a:lstStyle/>
          <a:p>
            <a:pPr indent="-324021" lvl="0" marL="432000" marR="0" rtl="0" algn="l">
              <a:spcBef>
                <a:spcPts val="0"/>
              </a:spcBef>
              <a:spcAft>
                <a:spcPts val="0"/>
              </a:spcAft>
              <a:buClr>
                <a:srgbClr val="000000"/>
              </a:buClr>
              <a:buSzPct val="45000"/>
              <a:buFont typeface="Noto Sans Symbols"/>
              <a:buChar char="●"/>
            </a:pPr>
            <a:r>
              <a:rPr b="0" i="0" lang="es-ES" sz="3200" u="none" cap="none" strike="noStrike">
                <a:solidFill>
                  <a:srgbClr val="000000"/>
                </a:solidFill>
                <a:latin typeface="Times New Roman"/>
                <a:ea typeface="Times New Roman"/>
                <a:cs typeface="Times New Roman"/>
                <a:sym typeface="Times New Roman"/>
              </a:rPr>
              <a:t>Además de utilizar predictores autorregresivos generados a partir del pasado de la propia variable respuesta, es posible Incorporar en el modelo variables adicionales, siempre y cuando </a:t>
            </a:r>
            <a:r>
              <a:rPr b="1" i="0" lang="es-ES" sz="3200" u="none" cap="none" strike="noStrike">
                <a:solidFill>
                  <a:srgbClr val="000000"/>
                </a:solidFill>
                <a:latin typeface="Times New Roman"/>
                <a:ea typeface="Times New Roman"/>
                <a:cs typeface="Times New Roman"/>
                <a:sym typeface="Times New Roman"/>
              </a:rPr>
              <a:t>su valor a futuro se conozca.</a:t>
            </a:r>
            <a:endParaRPr b="0" i="0" sz="3200" u="none" cap="none" strike="noStrike">
              <a:solidFill>
                <a:srgbClr val="000000"/>
              </a:solidFill>
              <a:latin typeface="Times New Roman"/>
              <a:ea typeface="Times New Roman"/>
              <a:cs typeface="Times New Roman"/>
              <a:sym typeface="Times New Roman"/>
            </a:endParaRPr>
          </a:p>
          <a:p>
            <a:pPr indent="-324021" lvl="0" marL="432000" marR="0" rtl="0" algn="l">
              <a:spcBef>
                <a:spcPts val="1417"/>
              </a:spcBef>
              <a:spcAft>
                <a:spcPts val="0"/>
              </a:spcAft>
              <a:buClr>
                <a:srgbClr val="000000"/>
              </a:buClr>
              <a:buSzPct val="45000"/>
              <a:buFont typeface="Noto Sans Symbols"/>
              <a:buChar char="●"/>
            </a:pPr>
            <a:r>
              <a:rPr b="0" i="0" lang="es-ES" sz="3200" u="none" cap="none" strike="noStrike">
                <a:solidFill>
                  <a:srgbClr val="000000"/>
                </a:solidFill>
                <a:latin typeface="Times New Roman"/>
                <a:ea typeface="Times New Roman"/>
                <a:cs typeface="Times New Roman"/>
                <a:sym typeface="Times New Roman"/>
              </a:rPr>
              <a:t>Variables poco problemáticas</a:t>
            </a:r>
            <a:endParaRPr b="0" i="0" sz="3200" u="none" cap="none" strike="noStrike">
              <a:solidFill>
                <a:srgbClr val="000000"/>
              </a:solidFill>
              <a:latin typeface="Times New Roman"/>
              <a:ea typeface="Times New Roman"/>
              <a:cs typeface="Times New Roman"/>
              <a:sym typeface="Times New Roman"/>
            </a:endParaRPr>
          </a:p>
          <a:p>
            <a:pPr indent="-324013" lvl="1" marL="864000" marR="0" rtl="0" algn="l">
              <a:spcBef>
                <a:spcPts val="1417"/>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Variables creadas a partir del calendario (día de la semana, festivos, mes del año..)</a:t>
            </a:r>
            <a:endParaRPr b="0" i="0" sz="2800" u="none" cap="none" strike="noStrike">
              <a:solidFill>
                <a:srgbClr val="000000"/>
              </a:solidFill>
              <a:latin typeface="Times New Roman"/>
              <a:ea typeface="Times New Roman"/>
              <a:cs typeface="Times New Roman"/>
              <a:sym typeface="Times New Roman"/>
            </a:endParaRPr>
          </a:p>
          <a:p>
            <a:pPr indent="-324021" lvl="0" marL="432000" marR="0" rtl="0" algn="l">
              <a:spcBef>
                <a:spcPts val="1134"/>
              </a:spcBef>
              <a:spcAft>
                <a:spcPts val="0"/>
              </a:spcAft>
              <a:buClr>
                <a:srgbClr val="000000"/>
              </a:buClr>
              <a:buSzPct val="45000"/>
              <a:buFont typeface="Noto Sans Symbols"/>
              <a:buChar char="●"/>
            </a:pPr>
            <a:r>
              <a:rPr b="0" i="0" lang="es-ES" sz="3200" u="none" cap="none" strike="noStrike">
                <a:solidFill>
                  <a:srgbClr val="000000"/>
                </a:solidFill>
                <a:latin typeface="Times New Roman"/>
                <a:ea typeface="Times New Roman"/>
                <a:cs typeface="Times New Roman"/>
                <a:sym typeface="Times New Roman"/>
              </a:rPr>
              <a:t>Variables potencialmente problemáticas</a:t>
            </a:r>
            <a:endParaRPr b="0" i="0" sz="3200" u="none" cap="none" strike="noStrike">
              <a:solidFill>
                <a:srgbClr val="000000"/>
              </a:solidFill>
              <a:latin typeface="Times New Roman"/>
              <a:ea typeface="Times New Roman"/>
              <a:cs typeface="Times New Roman"/>
              <a:sym typeface="Times New Roman"/>
            </a:endParaRPr>
          </a:p>
          <a:p>
            <a:pPr indent="-324013" lvl="1" marL="864000" marR="0" rtl="0" algn="l">
              <a:spcBef>
                <a:spcPts val="1417"/>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Variables meteorológicas (temperatura, viento, precipitación..). Cuando el modelo se ponga en producción, no se conoce a ciencia cierta qué condiciones habrá en el futuro, sino que se dispondrá de predicciones generadas por los servicios meteorológicos. Dado que se trata de predicciones, contendrán errores que se introducirán en el modelo. Como consecuencia, es muy probable que las predicciones del modelo empeoren</a:t>
            </a:r>
            <a:endParaRPr b="0" i="0" sz="2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504000" y="251640"/>
            <a:ext cx="7704000" cy="123804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4400"/>
              <a:buFont typeface="Times New Roman"/>
              <a:buNone/>
            </a:pPr>
            <a:r>
              <a:rPr b="0" lang="es-ES" sz="4400" strike="noStrike">
                <a:solidFill>
                  <a:srgbClr val="000000"/>
                </a:solidFill>
                <a:latin typeface="Times New Roman"/>
                <a:ea typeface="Times New Roman"/>
                <a:cs typeface="Times New Roman"/>
                <a:sym typeface="Times New Roman"/>
              </a:rPr>
              <a:t>Modelos de Forecasting en producción</a:t>
            </a:r>
            <a:endParaRPr b="0" sz="4400" strike="noStrike">
              <a:solidFill>
                <a:srgbClr val="000000"/>
              </a:solidFill>
              <a:latin typeface="Times New Roman"/>
              <a:ea typeface="Times New Roman"/>
              <a:cs typeface="Times New Roman"/>
              <a:sym typeface="Times New Roman"/>
            </a:endParaRPr>
          </a:p>
        </p:txBody>
      </p:sp>
      <p:sp>
        <p:nvSpPr>
          <p:cNvPr id="225" name="Google Shape;225;p32"/>
          <p:cNvSpPr txBox="1"/>
          <p:nvPr>
            <p:ph idx="1" type="body"/>
          </p:nvPr>
        </p:nvSpPr>
        <p:spPr>
          <a:xfrm>
            <a:off x="504000" y="1769040"/>
            <a:ext cx="8870040" cy="4384440"/>
          </a:xfrm>
          <a:prstGeom prst="rect">
            <a:avLst/>
          </a:prstGeom>
          <a:noFill/>
          <a:ln>
            <a:noFill/>
          </a:ln>
        </p:spPr>
        <p:txBody>
          <a:bodyPr anchorCtr="0" anchor="t" bIns="0" lIns="0" spcFirstLastPara="1" rIns="0" wrap="square" tIns="0">
            <a:normAutofit fontScale="49995"/>
          </a:bodyPr>
          <a:lstStyle/>
          <a:p>
            <a:pPr indent="0" lvl="0" marL="432000" marR="0" rtl="0" algn="l">
              <a:spcBef>
                <a:spcPts val="0"/>
              </a:spcBef>
              <a:spcAft>
                <a:spcPts val="0"/>
              </a:spcAft>
              <a:buClr>
                <a:srgbClr val="000000"/>
              </a:buClr>
              <a:buSzPct val="100000"/>
              <a:buFont typeface="Times New Roman"/>
              <a:buNone/>
            </a:pPr>
            <a:r>
              <a:rPr b="0" i="0" lang="es-ES" sz="3200" u="none" cap="none" strike="noStrike">
                <a:solidFill>
                  <a:srgbClr val="000000"/>
                </a:solidFill>
                <a:latin typeface="Times New Roman"/>
                <a:ea typeface="Times New Roman"/>
                <a:cs typeface="Times New Roman"/>
                <a:sym typeface="Times New Roman"/>
              </a:rPr>
              <a:t>Opciones</a:t>
            </a:r>
            <a:endParaRPr b="0" i="0" sz="3200" u="none" cap="none" strike="noStrike">
              <a:solidFill>
                <a:srgbClr val="000000"/>
              </a:solidFill>
              <a:latin typeface="Times New Roman"/>
              <a:ea typeface="Times New Roman"/>
              <a:cs typeface="Times New Roman"/>
              <a:sym typeface="Times New Roman"/>
            </a:endParaRPr>
          </a:p>
          <a:p>
            <a:pPr indent="-324024" lvl="0" marL="432000" marR="0" rtl="0" algn="l">
              <a:spcBef>
                <a:spcPts val="1417"/>
              </a:spcBef>
              <a:spcAft>
                <a:spcPts val="0"/>
              </a:spcAft>
              <a:buClr>
                <a:srgbClr val="000000"/>
              </a:buClr>
              <a:buSzPct val="45000"/>
              <a:buFont typeface="Noto Sans Symbols"/>
              <a:buChar char="●"/>
            </a:pPr>
            <a:r>
              <a:rPr b="0" i="0" lang="es-ES" sz="3200" u="none" cap="none" strike="noStrike">
                <a:solidFill>
                  <a:srgbClr val="000000"/>
                </a:solidFill>
                <a:latin typeface="Times New Roman"/>
                <a:ea typeface="Times New Roman"/>
                <a:cs typeface="Times New Roman"/>
                <a:sym typeface="Times New Roman"/>
              </a:rPr>
              <a:t>Reentrenar el modelo antes de ejecutar el proceso de predicción </a:t>
            </a:r>
            <a:endParaRPr b="0" i="0" sz="3200" u="none" cap="none" strike="noStrike">
              <a:solidFill>
                <a:srgbClr val="000000"/>
              </a:solidFill>
              <a:latin typeface="Times New Roman"/>
              <a:ea typeface="Times New Roman"/>
              <a:cs typeface="Times New Roman"/>
              <a:sym typeface="Times New Roman"/>
            </a:endParaRPr>
          </a:p>
          <a:p>
            <a:pPr indent="-324040" lvl="1" marL="864000" marR="0" rtl="0" algn="l">
              <a:spcBef>
                <a:spcPts val="1417"/>
              </a:spcBef>
              <a:spcAft>
                <a:spcPts val="0"/>
              </a:spcAft>
              <a:buClr>
                <a:srgbClr val="000000"/>
              </a:buClr>
              <a:buSzPct val="75000"/>
              <a:buFont typeface="Noto Sans Symbols"/>
              <a:buChar char="−"/>
            </a:pPr>
            <a:r>
              <a:rPr b="0" i="0" lang="es-ES" sz="2800" u="none" cap="none" strike="noStrike">
                <a:solidFill>
                  <a:srgbClr val="00A933"/>
                </a:solidFill>
                <a:latin typeface="Times New Roman"/>
                <a:ea typeface="Times New Roman"/>
                <a:cs typeface="Times New Roman"/>
                <a:sym typeface="Times New Roman"/>
              </a:rPr>
              <a:t>✓ </a:t>
            </a:r>
            <a:r>
              <a:rPr b="0" i="0" lang="es-ES" sz="2800" u="none" cap="none" strike="noStrike">
                <a:solidFill>
                  <a:srgbClr val="000000"/>
                </a:solidFill>
                <a:latin typeface="Times New Roman"/>
                <a:ea typeface="Times New Roman"/>
                <a:cs typeface="Times New Roman"/>
                <a:sym typeface="Times New Roman"/>
              </a:rPr>
              <a:t>El modelo utilizará en el entrenamiento todos los datos disponibles hasta el momento </a:t>
            </a:r>
            <a:endParaRPr b="0" i="0" sz="2800" u="none" cap="none" strike="noStrike">
              <a:solidFill>
                <a:srgbClr val="000000"/>
              </a:solidFill>
              <a:latin typeface="Times New Roman"/>
              <a:ea typeface="Times New Roman"/>
              <a:cs typeface="Times New Roman"/>
              <a:sym typeface="Times New Roman"/>
            </a:endParaRPr>
          </a:p>
          <a:p>
            <a:pPr indent="-324040"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FF0000"/>
                </a:solidFill>
                <a:latin typeface="Times New Roman"/>
                <a:ea typeface="Times New Roman"/>
                <a:cs typeface="Times New Roman"/>
                <a:sym typeface="Times New Roman"/>
              </a:rPr>
              <a:t>✕</a:t>
            </a:r>
            <a:r>
              <a:rPr b="0" i="0" lang="es-ES" sz="2800" u="none" cap="none" strike="noStrike">
                <a:solidFill>
                  <a:srgbClr val="000000"/>
                </a:solidFill>
                <a:latin typeface="Times New Roman"/>
                <a:ea typeface="Times New Roman"/>
                <a:cs typeface="Times New Roman"/>
                <a:sym typeface="Times New Roman"/>
              </a:rPr>
              <a:t> Se tiene que almacenar un histórico incremental </a:t>
            </a:r>
            <a:endParaRPr b="0" i="0" sz="2800" u="none" cap="none" strike="noStrike">
              <a:solidFill>
                <a:srgbClr val="000000"/>
              </a:solidFill>
              <a:latin typeface="Times New Roman"/>
              <a:ea typeface="Times New Roman"/>
              <a:cs typeface="Times New Roman"/>
              <a:sym typeface="Times New Roman"/>
            </a:endParaRPr>
          </a:p>
          <a:p>
            <a:pPr indent="-324040"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FF0000"/>
                </a:solidFill>
                <a:latin typeface="Times New Roman"/>
                <a:ea typeface="Times New Roman"/>
                <a:cs typeface="Times New Roman"/>
                <a:sym typeface="Times New Roman"/>
              </a:rPr>
              <a:t>✕</a:t>
            </a:r>
            <a:r>
              <a:rPr b="0" i="0" lang="es-ES" sz="2800" u="none" cap="none" strike="noStrike">
                <a:solidFill>
                  <a:srgbClr val="000000"/>
                </a:solidFill>
                <a:latin typeface="Times New Roman"/>
                <a:ea typeface="Times New Roman"/>
                <a:cs typeface="Times New Roman"/>
                <a:sym typeface="Times New Roman"/>
              </a:rPr>
              <a:t> Mayor requerimiento computacional.</a:t>
            </a:r>
            <a:endParaRPr b="0" i="0" sz="2800" u="none" cap="none" strike="noStrike">
              <a:solidFill>
                <a:srgbClr val="000000"/>
              </a:solidFill>
              <a:latin typeface="Times New Roman"/>
              <a:ea typeface="Times New Roman"/>
              <a:cs typeface="Times New Roman"/>
              <a:sym typeface="Times New Roman"/>
            </a:endParaRPr>
          </a:p>
          <a:p>
            <a:pPr indent="-324040"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FF0000"/>
                </a:solidFill>
                <a:latin typeface="Times New Roman"/>
                <a:ea typeface="Times New Roman"/>
                <a:cs typeface="Times New Roman"/>
                <a:sym typeface="Times New Roman"/>
              </a:rPr>
              <a:t>✕</a:t>
            </a:r>
            <a:r>
              <a:rPr b="0" i="0" lang="es-ES" sz="2800" u="none" cap="none" strike="noStrike">
                <a:solidFill>
                  <a:srgbClr val="000000"/>
                </a:solidFill>
                <a:latin typeface="Times New Roman"/>
                <a:ea typeface="Times New Roman"/>
                <a:cs typeface="Times New Roman"/>
                <a:sym typeface="Times New Roman"/>
              </a:rPr>
              <a:t> El tiempo entre ejecución de predicciones debe ser suficiente para entrenar el modelo</a:t>
            </a:r>
            <a:endParaRPr b="0" i="0" sz="2800" u="none" cap="none" strike="noStrike">
              <a:solidFill>
                <a:srgbClr val="000000"/>
              </a:solidFill>
              <a:latin typeface="Times New Roman"/>
              <a:ea typeface="Times New Roman"/>
              <a:cs typeface="Times New Roman"/>
              <a:sym typeface="Times New Roman"/>
            </a:endParaRPr>
          </a:p>
          <a:p>
            <a:pPr indent="-324024" lvl="0" marL="432000" marR="0" rtl="0" algn="l">
              <a:spcBef>
                <a:spcPts val="1134"/>
              </a:spcBef>
              <a:spcAft>
                <a:spcPts val="0"/>
              </a:spcAft>
              <a:buClr>
                <a:srgbClr val="000000"/>
              </a:buClr>
              <a:buSzPct val="45000"/>
              <a:buFont typeface="Noto Sans Symbols"/>
              <a:buChar char="●"/>
            </a:pPr>
            <a:r>
              <a:rPr b="0" i="0" lang="es-ES" sz="3200" u="none" cap="none" strike="noStrike">
                <a:solidFill>
                  <a:srgbClr val="000000"/>
                </a:solidFill>
                <a:latin typeface="Times New Roman"/>
                <a:ea typeface="Times New Roman"/>
                <a:cs typeface="Times New Roman"/>
                <a:sym typeface="Times New Roman"/>
              </a:rPr>
              <a:t>Ejecutar las predicciones sin necesidad de reentrenamiento</a:t>
            </a:r>
            <a:endParaRPr b="0" i="0" sz="3200" u="none" cap="none" strike="noStrike">
              <a:solidFill>
                <a:srgbClr val="000000"/>
              </a:solidFill>
              <a:latin typeface="Times New Roman"/>
              <a:ea typeface="Times New Roman"/>
              <a:cs typeface="Times New Roman"/>
              <a:sym typeface="Times New Roman"/>
            </a:endParaRPr>
          </a:p>
          <a:p>
            <a:pPr indent="-324040" lvl="1" marL="864000" marR="0" rtl="0" algn="l">
              <a:spcBef>
                <a:spcPts val="1417"/>
              </a:spcBef>
              <a:spcAft>
                <a:spcPts val="0"/>
              </a:spcAft>
              <a:buClr>
                <a:srgbClr val="000000"/>
              </a:buClr>
              <a:buSzPct val="75000"/>
              <a:buFont typeface="Noto Sans Symbols"/>
              <a:buChar char="−"/>
            </a:pPr>
            <a:r>
              <a:rPr b="0" i="0" lang="es-ES" sz="2800" u="none" cap="none" strike="noStrike">
                <a:solidFill>
                  <a:srgbClr val="00A933"/>
                </a:solidFill>
                <a:latin typeface="Times New Roman"/>
                <a:ea typeface="Times New Roman"/>
                <a:cs typeface="Times New Roman"/>
                <a:sym typeface="Times New Roman"/>
              </a:rPr>
              <a:t>✓ </a:t>
            </a:r>
            <a:r>
              <a:rPr b="0" i="0" lang="es-ES" sz="2800" u="none" cap="none" strike="noStrike">
                <a:solidFill>
                  <a:srgbClr val="000000"/>
                </a:solidFill>
                <a:latin typeface="Times New Roman"/>
                <a:ea typeface="Times New Roman"/>
                <a:cs typeface="Times New Roman"/>
                <a:sym typeface="Times New Roman"/>
              </a:rPr>
              <a:t>Menor requerimiento computacional</a:t>
            </a:r>
            <a:endParaRPr b="0" i="0" sz="2800" u="none" cap="none" strike="noStrike">
              <a:solidFill>
                <a:srgbClr val="000000"/>
              </a:solidFill>
              <a:latin typeface="Times New Roman"/>
              <a:ea typeface="Times New Roman"/>
              <a:cs typeface="Times New Roman"/>
              <a:sym typeface="Times New Roman"/>
            </a:endParaRPr>
          </a:p>
          <a:p>
            <a:pPr indent="-324040"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00A933"/>
                </a:solidFill>
                <a:latin typeface="Times New Roman"/>
                <a:ea typeface="Times New Roman"/>
                <a:cs typeface="Times New Roman"/>
                <a:sym typeface="Times New Roman"/>
              </a:rPr>
              <a:t>✓ </a:t>
            </a:r>
            <a:r>
              <a:rPr b="0" i="0" lang="es-ES" sz="2800" u="none" cap="none" strike="noStrike">
                <a:solidFill>
                  <a:srgbClr val="000000"/>
                </a:solidFill>
                <a:latin typeface="Times New Roman"/>
                <a:ea typeface="Times New Roman"/>
                <a:cs typeface="Times New Roman"/>
                <a:sym typeface="Times New Roman"/>
              </a:rPr>
              <a:t>No hay restricciones de tiempo entre predicciones</a:t>
            </a:r>
            <a:endParaRPr b="0" i="0" sz="2800" u="none" cap="none" strike="noStrike">
              <a:solidFill>
                <a:srgbClr val="000000"/>
              </a:solidFill>
              <a:latin typeface="Times New Roman"/>
              <a:ea typeface="Times New Roman"/>
              <a:cs typeface="Times New Roman"/>
              <a:sym typeface="Times New Roman"/>
            </a:endParaRPr>
          </a:p>
          <a:p>
            <a:pPr indent="-324040"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00A933"/>
                </a:solidFill>
                <a:latin typeface="Times New Roman"/>
                <a:ea typeface="Times New Roman"/>
                <a:cs typeface="Times New Roman"/>
                <a:sym typeface="Times New Roman"/>
              </a:rPr>
              <a:t>✓ </a:t>
            </a:r>
            <a:r>
              <a:rPr b="0" i="0" lang="es-ES" sz="2800" u="none" cap="none" strike="noStrike">
                <a:solidFill>
                  <a:srgbClr val="000000"/>
                </a:solidFill>
                <a:latin typeface="Times New Roman"/>
                <a:ea typeface="Times New Roman"/>
                <a:cs typeface="Times New Roman"/>
                <a:sym typeface="Times New Roman"/>
              </a:rPr>
              <a:t>No es necesario almacenar el histórico</a:t>
            </a:r>
            <a:endParaRPr b="0" i="0" sz="2800" u="none" cap="none" strike="noStrike">
              <a:solidFill>
                <a:srgbClr val="000000"/>
              </a:solidFill>
              <a:latin typeface="Times New Roman"/>
              <a:ea typeface="Times New Roman"/>
              <a:cs typeface="Times New Roman"/>
              <a:sym typeface="Times New Roman"/>
            </a:endParaRPr>
          </a:p>
          <a:p>
            <a:pPr indent="-324040"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FF0000"/>
                </a:solidFill>
                <a:latin typeface="Times New Roman"/>
                <a:ea typeface="Times New Roman"/>
                <a:cs typeface="Times New Roman"/>
                <a:sym typeface="Times New Roman"/>
              </a:rPr>
              <a:t>✕ </a:t>
            </a:r>
            <a:r>
              <a:rPr b="0" i="0" lang="es-ES" sz="2800" u="none" cap="none" strike="noStrike">
                <a:solidFill>
                  <a:srgbClr val="000000"/>
                </a:solidFill>
                <a:latin typeface="Times New Roman"/>
                <a:ea typeface="Times New Roman"/>
                <a:cs typeface="Times New Roman"/>
                <a:sym typeface="Times New Roman"/>
              </a:rPr>
              <a:t>No todas las implementaciones permiten este comportamiento</a:t>
            </a:r>
            <a:endParaRPr b="0" i="0" sz="2800" u="none" cap="none" strike="noStrike">
              <a:solidFill>
                <a:srgbClr val="000000"/>
              </a:solidFill>
              <a:latin typeface="Times New Roman"/>
              <a:ea typeface="Times New Roman"/>
              <a:cs typeface="Times New Roman"/>
              <a:sym typeface="Times New Roman"/>
            </a:endParaRPr>
          </a:p>
          <a:p>
            <a:pPr indent="-324040"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FF0000"/>
                </a:solidFill>
                <a:latin typeface="Times New Roman"/>
                <a:ea typeface="Times New Roman"/>
                <a:cs typeface="Times New Roman"/>
                <a:sym typeface="Times New Roman"/>
              </a:rPr>
              <a:t>✕ </a:t>
            </a:r>
            <a:r>
              <a:rPr b="0" i="0" lang="es-ES" sz="2800" u="none" cap="none" strike="noStrike">
                <a:solidFill>
                  <a:srgbClr val="000000"/>
                </a:solidFill>
                <a:latin typeface="Times New Roman"/>
                <a:ea typeface="Times New Roman"/>
                <a:cs typeface="Times New Roman"/>
                <a:sym typeface="Times New Roman"/>
              </a:rPr>
              <a:t>El modelo no utiliza en el entrenamiento todos los datos disponibles hasta el momento, puede quedar desactualizado</a:t>
            </a:r>
            <a:endParaRPr b="0" i="0" sz="2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2628000" y="3168000"/>
            <a:ext cx="6695640" cy="126216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Clr>
                <a:srgbClr val="000000"/>
              </a:buClr>
              <a:buSzPts val="1800"/>
              <a:buFont typeface="Times New Roman"/>
              <a:buNone/>
            </a:pPr>
            <a:r>
              <a:rPr b="0" lang="es-ES" sz="1800" strike="noStrike">
                <a:solidFill>
                  <a:srgbClr val="000000"/>
                </a:solidFill>
                <a:latin typeface="Times New Roman"/>
                <a:ea typeface="Times New Roman"/>
                <a:cs typeface="Times New Roman"/>
                <a:sym typeface="Times New Roman"/>
              </a:rPr>
              <a:t>This work is licensed under</a:t>
            </a:r>
            <a:br>
              <a:rPr lang="es-ES" sz="1800"/>
            </a:br>
            <a:r>
              <a:rPr b="0" lang="es-ES" sz="1800" strike="noStrike">
                <a:solidFill>
                  <a:srgbClr val="000000"/>
                </a:solidFill>
                <a:latin typeface="Times New Roman"/>
                <a:ea typeface="Times New Roman"/>
                <a:cs typeface="Times New Roman"/>
                <a:sym typeface="Times New Roman"/>
              </a:rPr>
              <a:t>a Creative Commons Attribution-ShareAlike 3.0 Unported License.</a:t>
            </a:r>
            <a:br>
              <a:rPr lang="es-ES" sz="1800"/>
            </a:br>
            <a:r>
              <a:rPr b="0" lang="es-ES" sz="1800" strike="noStrike">
                <a:solidFill>
                  <a:srgbClr val="000000"/>
                </a:solidFill>
                <a:latin typeface="Times New Roman"/>
                <a:ea typeface="Times New Roman"/>
                <a:cs typeface="Times New Roman"/>
                <a:sym typeface="Times New Roman"/>
              </a:rPr>
              <a:t>It makes use of the works of</a:t>
            </a:r>
            <a:br>
              <a:rPr lang="es-ES" sz="1800"/>
            </a:br>
            <a:r>
              <a:rPr b="0" lang="es-ES" sz="1800" strike="noStrike">
                <a:solidFill>
                  <a:srgbClr val="000000"/>
                </a:solidFill>
                <a:latin typeface="Times New Roman"/>
                <a:ea typeface="Times New Roman"/>
                <a:cs typeface="Times New Roman"/>
                <a:sym typeface="Times New Roman"/>
              </a:rPr>
              <a:t>Kelly Loves Whales and Nick Merritt.</a:t>
            </a:r>
            <a:endParaRPr b="0" sz="1800" strike="noStrike">
              <a:solidFill>
                <a:srgbClr val="000000"/>
              </a:solidFill>
              <a:latin typeface="Times New Roman"/>
              <a:ea typeface="Times New Roman"/>
              <a:cs typeface="Times New Roman"/>
              <a:sym typeface="Times New Roman"/>
            </a:endParaRPr>
          </a:p>
        </p:txBody>
      </p:sp>
      <p:pic>
        <p:nvPicPr>
          <p:cNvPr id="231" name="Google Shape;231;p33"/>
          <p:cNvPicPr preferRelativeResize="0"/>
          <p:nvPr/>
        </p:nvPicPr>
        <p:blipFill rotWithShape="1">
          <a:blip r:embed="rId3">
            <a:alphaModFix/>
          </a:blip>
          <a:srcRect b="0" l="0" r="0" t="0"/>
          <a:stretch/>
        </p:blipFill>
        <p:spPr>
          <a:xfrm>
            <a:off x="1250280" y="3672000"/>
            <a:ext cx="837720" cy="2948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4400"/>
              <a:buFont typeface="Times New Roman"/>
              <a:buNone/>
            </a:pPr>
            <a:r>
              <a:rPr b="0" lang="es-ES" sz="4400" strike="noStrike">
                <a:solidFill>
                  <a:srgbClr val="000000"/>
                </a:solidFill>
                <a:latin typeface="Times New Roman"/>
                <a:ea typeface="Times New Roman"/>
                <a:cs typeface="Times New Roman"/>
                <a:sym typeface="Times New Roman"/>
              </a:rPr>
              <a:t>Forecasting</a:t>
            </a:r>
            <a:endParaRPr b="0" sz="4400" strike="noStrike">
              <a:solidFill>
                <a:srgbClr val="000000"/>
              </a:solidFill>
              <a:latin typeface="Times New Roman"/>
              <a:ea typeface="Times New Roman"/>
              <a:cs typeface="Times New Roman"/>
              <a:sym typeface="Times New Roman"/>
            </a:endParaRPr>
          </a:p>
        </p:txBody>
      </p:sp>
      <p:sp>
        <p:nvSpPr>
          <p:cNvPr id="92" name="Google Shape;92;p14"/>
          <p:cNvSpPr txBox="1"/>
          <p:nvPr>
            <p:ph idx="1" type="body"/>
          </p:nvPr>
        </p:nvSpPr>
        <p:spPr>
          <a:xfrm>
            <a:off x="504000" y="1769040"/>
            <a:ext cx="8870040" cy="4384440"/>
          </a:xfrm>
          <a:prstGeom prst="rect">
            <a:avLst/>
          </a:prstGeom>
          <a:noFill/>
          <a:ln>
            <a:noFill/>
          </a:ln>
        </p:spPr>
        <p:txBody>
          <a:bodyPr anchorCtr="0" anchor="t" bIns="0" lIns="0" spcFirstLastPara="1" rIns="0" wrap="square" tIns="0">
            <a:normAutofit fontScale="77804"/>
          </a:bodyPr>
          <a:lstStyle/>
          <a:p>
            <a:pPr indent="-324020" lvl="0" marL="432000" marR="0" rtl="0" algn="l">
              <a:spcBef>
                <a:spcPts val="0"/>
              </a:spcBef>
              <a:spcAft>
                <a:spcPts val="0"/>
              </a:spcAft>
              <a:buClr>
                <a:srgbClr val="000000"/>
              </a:buClr>
              <a:buSzPct val="45000"/>
              <a:buFont typeface="Noto Sans Symbols"/>
              <a:buChar char="●"/>
            </a:pPr>
            <a:r>
              <a:rPr b="0" i="0" lang="es-ES" sz="3200" u="none" cap="none" strike="noStrike">
                <a:solidFill>
                  <a:srgbClr val="000000"/>
                </a:solidFill>
                <a:latin typeface="Times New Roman"/>
                <a:ea typeface="Times New Roman"/>
                <a:cs typeface="Times New Roman"/>
                <a:sym typeface="Times New Roman"/>
              </a:rPr>
              <a:t>Consiste en predecir el valor futuro que va a tener una serie temporal </a:t>
            </a:r>
            <a:endParaRPr b="0" i="0" sz="3200" u="none" cap="none" strike="noStrike">
              <a:solidFill>
                <a:srgbClr val="000000"/>
              </a:solidFill>
              <a:latin typeface="Times New Roman"/>
              <a:ea typeface="Times New Roman"/>
              <a:cs typeface="Times New Roman"/>
              <a:sym typeface="Times New Roman"/>
            </a:endParaRPr>
          </a:p>
          <a:p>
            <a:pPr indent="-324024" lvl="1" marL="864000" marR="0" rtl="0" algn="l">
              <a:spcBef>
                <a:spcPts val="1417"/>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bien sea modelando la serie únicamente en función del comportamiento pasado que ha tenido (modelado autorregresivo) </a:t>
            </a:r>
            <a:endParaRPr b="0" i="0" sz="2800" u="none" cap="none" strike="noStrike">
              <a:solidFill>
                <a:srgbClr val="000000"/>
              </a:solidFill>
              <a:latin typeface="Times New Roman"/>
              <a:ea typeface="Times New Roman"/>
              <a:cs typeface="Times New Roman"/>
              <a:sym typeface="Times New Roman"/>
            </a:endParaRPr>
          </a:p>
          <a:p>
            <a:pPr indent="-324024"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O bien empleando variables externas o </a:t>
            </a:r>
            <a:r>
              <a:rPr b="1" i="0" lang="es-ES" sz="2800" u="none" cap="none" strike="noStrike">
                <a:solidFill>
                  <a:srgbClr val="000000"/>
                </a:solidFill>
                <a:latin typeface="Times New Roman"/>
                <a:ea typeface="Times New Roman"/>
                <a:cs typeface="Times New Roman"/>
                <a:sym typeface="Times New Roman"/>
              </a:rPr>
              <a:t>exógenas</a:t>
            </a:r>
            <a:r>
              <a:rPr b="0" i="0" lang="es-ES" sz="2800" u="none" cap="none" strike="noStrike">
                <a:solidFill>
                  <a:srgbClr val="000000"/>
                </a:solidFill>
                <a:latin typeface="Times New Roman"/>
                <a:ea typeface="Times New Roman"/>
                <a:cs typeface="Times New Roman"/>
                <a:sym typeface="Times New Roman"/>
              </a:rPr>
              <a:t> a la serie temporal </a:t>
            </a:r>
            <a:endParaRPr b="0" i="0" sz="2800" u="none" cap="none" strike="noStrike">
              <a:solidFill>
                <a:srgbClr val="000000"/>
              </a:solidFill>
              <a:latin typeface="Times New Roman"/>
              <a:ea typeface="Times New Roman"/>
              <a:cs typeface="Times New Roman"/>
              <a:sym typeface="Times New Roman"/>
            </a:endParaRPr>
          </a:p>
          <a:p>
            <a:pPr indent="-324020" lvl="0" marL="432000" marR="0" rtl="0" algn="l">
              <a:spcBef>
                <a:spcPts val="1134"/>
              </a:spcBef>
              <a:spcAft>
                <a:spcPts val="0"/>
              </a:spcAft>
              <a:buClr>
                <a:srgbClr val="000000"/>
              </a:buClr>
              <a:buSzPct val="45000"/>
              <a:buFont typeface="Noto Sans Symbols"/>
              <a:buChar char="●"/>
            </a:pPr>
            <a:r>
              <a:rPr b="0" i="0" lang="es-ES" sz="3200" u="none" cap="none" strike="noStrike">
                <a:solidFill>
                  <a:srgbClr val="000000"/>
                </a:solidFill>
                <a:latin typeface="Times New Roman"/>
                <a:ea typeface="Times New Roman"/>
                <a:cs typeface="Times New Roman"/>
                <a:sym typeface="Times New Roman"/>
              </a:rPr>
              <a:t>Normalmente utilizamos datos históricos con el objetivo de obtener una representación matemática que sea capaz de predecir en valores futuros de esa serie.</a:t>
            </a:r>
            <a:endParaRPr b="0" i="0" sz="3200" u="none" cap="none" strike="noStrike">
              <a:solidFill>
                <a:srgbClr val="000000"/>
              </a:solidFill>
              <a:latin typeface="Times New Roman"/>
              <a:ea typeface="Times New Roman"/>
              <a:cs typeface="Times New Roman"/>
              <a:sym typeface="Times New Roman"/>
            </a:endParaRPr>
          </a:p>
          <a:p>
            <a:pPr indent="-324020" lvl="0" marL="432000" marR="0" rtl="0" algn="l">
              <a:spcBef>
                <a:spcPts val="1417"/>
              </a:spcBef>
              <a:spcAft>
                <a:spcPts val="0"/>
              </a:spcAft>
              <a:buClr>
                <a:srgbClr val="000000"/>
              </a:buClr>
              <a:buSzPct val="45000"/>
              <a:buFont typeface="Noto Sans Symbols"/>
              <a:buChar char="●"/>
            </a:pPr>
            <a:r>
              <a:rPr b="0" i="0" lang="es-ES" sz="3200" u="none" cap="none" strike="noStrike">
                <a:solidFill>
                  <a:srgbClr val="000000"/>
                </a:solidFill>
                <a:latin typeface="Times New Roman"/>
                <a:ea typeface="Times New Roman"/>
                <a:cs typeface="Times New Roman"/>
                <a:sym typeface="Times New Roman"/>
              </a:rPr>
              <a:t>Esta idea está fundamentada en la asunción de que el comportamiento futuro del fenómeno que se está modelando se puede explicar a partir de su comportamiento pasado</a:t>
            </a:r>
            <a:endParaRPr b="0" i="0" sz="3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4400"/>
              <a:buFont typeface="Times New Roman"/>
              <a:buNone/>
            </a:pPr>
            <a:r>
              <a:rPr b="0" lang="es-ES" sz="4400" strike="noStrike">
                <a:solidFill>
                  <a:srgbClr val="000000"/>
                </a:solidFill>
                <a:latin typeface="Times New Roman"/>
                <a:ea typeface="Times New Roman"/>
                <a:cs typeface="Times New Roman"/>
                <a:sym typeface="Times New Roman"/>
              </a:rPr>
              <a:t>Forecasting</a:t>
            </a:r>
            <a:endParaRPr b="0" sz="4400" strike="noStrike">
              <a:solidFill>
                <a:srgbClr val="000000"/>
              </a:solidFill>
              <a:latin typeface="Times New Roman"/>
              <a:ea typeface="Times New Roman"/>
              <a:cs typeface="Times New Roman"/>
              <a:sym typeface="Times New Roman"/>
            </a:endParaRPr>
          </a:p>
        </p:txBody>
      </p:sp>
      <p:sp>
        <p:nvSpPr>
          <p:cNvPr id="98" name="Google Shape;98;p15"/>
          <p:cNvSpPr txBox="1"/>
          <p:nvPr>
            <p:ph idx="1" type="body"/>
          </p:nvPr>
        </p:nvSpPr>
        <p:spPr>
          <a:xfrm>
            <a:off x="504000" y="1769040"/>
            <a:ext cx="8870040" cy="4890960"/>
          </a:xfrm>
          <a:prstGeom prst="rect">
            <a:avLst/>
          </a:prstGeom>
          <a:noFill/>
          <a:ln>
            <a:noFill/>
          </a:ln>
        </p:spPr>
        <p:txBody>
          <a:bodyPr anchorCtr="0" anchor="t" bIns="0" lIns="0" spcFirstLastPara="1" rIns="0" wrap="square" tIns="0">
            <a:normAutofit fontScale="87491" lnSpcReduction="10000"/>
          </a:bodyPr>
          <a:lstStyle/>
          <a:p>
            <a:pPr indent="-324020" lvl="0" marL="432000" marR="0" rtl="0" algn="l">
              <a:spcBef>
                <a:spcPts val="0"/>
              </a:spcBef>
              <a:spcAft>
                <a:spcPts val="0"/>
              </a:spcAft>
              <a:buClr>
                <a:srgbClr val="000000"/>
              </a:buClr>
              <a:buSzPct val="45000"/>
              <a:buFont typeface="Noto Sans Symbols"/>
              <a:buChar char="●"/>
            </a:pPr>
            <a:r>
              <a:rPr b="0" i="0" lang="es-ES" sz="3200" u="none" cap="none" strike="noStrike">
                <a:solidFill>
                  <a:srgbClr val="000000"/>
                </a:solidFill>
                <a:latin typeface="Times New Roman"/>
                <a:ea typeface="Times New Roman"/>
                <a:cs typeface="Times New Roman"/>
                <a:sym typeface="Times New Roman"/>
              </a:rPr>
              <a:t>En términos generales podemos decir que el forecast (predicción) se puede dividir en dos partes </a:t>
            </a:r>
            <a:endParaRPr b="0" i="0" sz="3200" u="none" cap="none" strike="noStrike">
              <a:solidFill>
                <a:srgbClr val="000000"/>
              </a:solidFill>
              <a:latin typeface="Times New Roman"/>
              <a:ea typeface="Times New Roman"/>
              <a:cs typeface="Times New Roman"/>
              <a:sym typeface="Times New Roman"/>
            </a:endParaRPr>
          </a:p>
          <a:p>
            <a:pPr indent="-324035" lvl="1" marL="864000" marR="0" rtl="0" algn="l">
              <a:spcBef>
                <a:spcPts val="1417"/>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Los patrones o la varianza explicada y</a:t>
            </a:r>
            <a:endParaRPr b="0" i="0" sz="2800" u="none" cap="none" strike="noStrike">
              <a:solidFill>
                <a:srgbClr val="000000"/>
              </a:solidFill>
              <a:latin typeface="Times New Roman"/>
              <a:ea typeface="Times New Roman"/>
              <a:cs typeface="Times New Roman"/>
              <a:sym typeface="Times New Roman"/>
            </a:endParaRPr>
          </a:p>
          <a:p>
            <a:pPr indent="-324035"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La varianza no explicada</a:t>
            </a:r>
            <a:endParaRPr b="0" i="0" sz="2800" u="none" cap="none" strike="noStrike">
              <a:solidFill>
                <a:srgbClr val="000000"/>
              </a:solidFill>
              <a:latin typeface="Times New Roman"/>
              <a:ea typeface="Times New Roman"/>
              <a:cs typeface="Times New Roman"/>
              <a:sym typeface="Times New Roman"/>
            </a:endParaRPr>
          </a:p>
          <a:p>
            <a:pPr indent="-324020" lvl="0" marL="432000" marR="0" rtl="0" algn="l">
              <a:spcBef>
                <a:spcPts val="1134"/>
              </a:spcBef>
              <a:spcAft>
                <a:spcPts val="0"/>
              </a:spcAft>
              <a:buClr>
                <a:srgbClr val="000000"/>
              </a:buClr>
              <a:buSzPct val="45000"/>
              <a:buFont typeface="Noto Sans Symbols"/>
              <a:buChar char="●"/>
            </a:pPr>
            <a:r>
              <a:rPr b="0" i="0" lang="es-ES" sz="3200" u="none" cap="none" strike="noStrike">
                <a:solidFill>
                  <a:srgbClr val="000000"/>
                </a:solidFill>
                <a:latin typeface="Times New Roman"/>
                <a:ea typeface="Times New Roman"/>
                <a:cs typeface="Times New Roman"/>
                <a:sym typeface="Times New Roman"/>
              </a:rPr>
              <a:t>Forecast = Patrones + Varianza no explicada</a:t>
            </a:r>
            <a:endParaRPr b="0" i="0" sz="3200" u="none" cap="none" strike="noStrike">
              <a:solidFill>
                <a:srgbClr val="000000"/>
              </a:solidFill>
              <a:latin typeface="Times New Roman"/>
              <a:ea typeface="Times New Roman"/>
              <a:cs typeface="Times New Roman"/>
              <a:sym typeface="Times New Roman"/>
            </a:endParaRPr>
          </a:p>
          <a:p>
            <a:pPr indent="-324035" lvl="1" marL="864000" marR="0" rtl="0" algn="l">
              <a:spcBef>
                <a:spcPts val="1417"/>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“Patrones” hace referencia a todo aquello que tiene un carácter repetitivo a lo largo del tiempo como pueden ser tendencias, estacionalidades, factores cíclicos... todo aquello que vemos que se va repitiendo en el tiempo </a:t>
            </a:r>
            <a:endParaRPr b="0" i="0" sz="2800" u="none" cap="none" strike="noStrike">
              <a:solidFill>
                <a:srgbClr val="000000"/>
              </a:solidFill>
              <a:latin typeface="Times New Roman"/>
              <a:ea typeface="Times New Roman"/>
              <a:cs typeface="Times New Roman"/>
              <a:sym typeface="Times New Roman"/>
            </a:endParaRPr>
          </a:p>
          <a:p>
            <a:pPr indent="-324035"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el segundo término, varianza no explicada, engloba todo aquello que influye en nuestra variable respuesta pero que no está recogido o explicado por el pasado de la serie temporal, es decir, no está incluido en los patrones </a:t>
            </a:r>
            <a:endParaRPr b="0" i="0" sz="2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4400"/>
              <a:buFont typeface="Times New Roman"/>
              <a:buNone/>
            </a:pPr>
            <a:r>
              <a:rPr b="0" lang="es-ES" sz="4400" strike="noStrike">
                <a:solidFill>
                  <a:srgbClr val="000000"/>
                </a:solidFill>
                <a:latin typeface="Times New Roman"/>
                <a:ea typeface="Times New Roman"/>
                <a:cs typeface="Times New Roman"/>
                <a:sym typeface="Times New Roman"/>
              </a:rPr>
              <a:t>Estrategias de Forecasting</a:t>
            </a:r>
            <a:endParaRPr b="0" sz="4400" strike="noStrike">
              <a:solidFill>
                <a:srgbClr val="000000"/>
              </a:solidFill>
              <a:latin typeface="Times New Roman"/>
              <a:ea typeface="Times New Roman"/>
              <a:cs typeface="Times New Roman"/>
              <a:sym typeface="Times New Roman"/>
            </a:endParaRPr>
          </a:p>
        </p:txBody>
      </p:sp>
      <p:sp>
        <p:nvSpPr>
          <p:cNvPr id="104" name="Google Shape;104;p16"/>
          <p:cNvSpPr txBox="1"/>
          <p:nvPr>
            <p:ph idx="1" type="body"/>
          </p:nvPr>
        </p:nvSpPr>
        <p:spPr>
          <a:xfrm>
            <a:off x="504000" y="1769040"/>
            <a:ext cx="4328280" cy="4384440"/>
          </a:xfrm>
          <a:prstGeom prst="rect">
            <a:avLst/>
          </a:prstGeom>
          <a:noFill/>
          <a:ln>
            <a:noFill/>
          </a:ln>
        </p:spPr>
        <p:txBody>
          <a:bodyPr anchorCtr="0" anchor="t" bIns="0" lIns="0" spcFirstLastPara="1" rIns="0" wrap="square" tIns="0">
            <a:normAutofit fontScale="74992" lnSpcReduction="10000"/>
          </a:bodyPr>
          <a:lstStyle/>
          <a:p>
            <a:pPr indent="-324022" lvl="0" marL="432000" marR="0" rtl="0" algn="l">
              <a:spcBef>
                <a:spcPts val="0"/>
              </a:spcBef>
              <a:spcAft>
                <a:spcPts val="0"/>
              </a:spcAft>
              <a:buClr>
                <a:srgbClr val="000000"/>
              </a:buClr>
              <a:buSzPct val="4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Modelos estadísticos-econométricos.</a:t>
            </a:r>
            <a:endParaRPr b="0" i="0" sz="2800" u="none" cap="none" strike="noStrike">
              <a:solidFill>
                <a:srgbClr val="000000"/>
              </a:solidFill>
              <a:latin typeface="Times New Roman"/>
              <a:ea typeface="Times New Roman"/>
              <a:cs typeface="Times New Roman"/>
              <a:sym typeface="Times New Roman"/>
            </a:endParaRPr>
          </a:p>
          <a:p>
            <a:pPr indent="-324036" lvl="1" marL="864000" marR="0" rtl="0" algn="l">
              <a:spcBef>
                <a:spcPts val="1417"/>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Autorregresión AR</a:t>
            </a:r>
            <a:endParaRPr b="0" i="0" sz="2800" u="none" cap="none" strike="noStrike">
              <a:solidFill>
                <a:srgbClr val="000000"/>
              </a:solidFill>
              <a:latin typeface="Times New Roman"/>
              <a:ea typeface="Times New Roman"/>
              <a:cs typeface="Times New Roman"/>
              <a:sym typeface="Times New Roman"/>
            </a:endParaRPr>
          </a:p>
          <a:p>
            <a:pPr indent="-324036"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Moving Average MA</a:t>
            </a:r>
            <a:endParaRPr b="0" i="0" sz="2800" u="none" cap="none" strike="noStrike">
              <a:solidFill>
                <a:srgbClr val="000000"/>
              </a:solidFill>
              <a:latin typeface="Times New Roman"/>
              <a:ea typeface="Times New Roman"/>
              <a:cs typeface="Times New Roman"/>
              <a:sym typeface="Times New Roman"/>
            </a:endParaRPr>
          </a:p>
          <a:p>
            <a:pPr indent="-324036"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Autoregressive Moving Average ARMA</a:t>
            </a:r>
            <a:endParaRPr b="0" i="0" sz="2800" u="none" cap="none" strike="noStrike">
              <a:solidFill>
                <a:srgbClr val="000000"/>
              </a:solidFill>
              <a:latin typeface="Times New Roman"/>
              <a:ea typeface="Times New Roman"/>
              <a:cs typeface="Times New Roman"/>
              <a:sym typeface="Times New Roman"/>
            </a:endParaRPr>
          </a:p>
          <a:p>
            <a:pPr indent="-324036"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Autoregressive Integrated Moving Average (ARIMA)</a:t>
            </a:r>
            <a:endParaRPr b="0" i="0" sz="2800" u="none" cap="none" strike="noStrike">
              <a:solidFill>
                <a:srgbClr val="000000"/>
              </a:solidFill>
              <a:latin typeface="Times New Roman"/>
              <a:ea typeface="Times New Roman"/>
              <a:cs typeface="Times New Roman"/>
              <a:sym typeface="Times New Roman"/>
            </a:endParaRPr>
          </a:p>
          <a:p>
            <a:pPr indent="-324036"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Simple Exponential Smoothing SES</a:t>
            </a:r>
            <a:endParaRPr b="0" i="0" sz="2800" u="none" cap="none" strike="noStrike">
              <a:solidFill>
                <a:srgbClr val="000000"/>
              </a:solidFill>
              <a:latin typeface="Times New Roman"/>
              <a:ea typeface="Times New Roman"/>
              <a:cs typeface="Times New Roman"/>
              <a:sym typeface="Times New Roman"/>
            </a:endParaRPr>
          </a:p>
          <a:p>
            <a:pPr indent="-324036"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Holt Winters Exponential Smoothing HWES</a:t>
            </a:r>
            <a:endParaRPr b="0" i="0" sz="2800" u="none" cap="none" strike="noStrike">
              <a:solidFill>
                <a:srgbClr val="000000"/>
              </a:solidFill>
              <a:latin typeface="Times New Roman"/>
              <a:ea typeface="Times New Roman"/>
              <a:cs typeface="Times New Roman"/>
              <a:sym typeface="Times New Roman"/>
            </a:endParaRPr>
          </a:p>
        </p:txBody>
      </p:sp>
      <p:sp>
        <p:nvSpPr>
          <p:cNvPr id="105" name="Google Shape;105;p16"/>
          <p:cNvSpPr txBox="1"/>
          <p:nvPr>
            <p:ph idx="1" type="body"/>
          </p:nvPr>
        </p:nvSpPr>
        <p:spPr>
          <a:xfrm>
            <a:off x="5049000" y="1769040"/>
            <a:ext cx="4328280" cy="4384440"/>
          </a:xfrm>
          <a:prstGeom prst="rect">
            <a:avLst/>
          </a:prstGeom>
          <a:noFill/>
          <a:ln>
            <a:noFill/>
          </a:ln>
        </p:spPr>
        <p:txBody>
          <a:bodyPr anchorCtr="0" anchor="t" bIns="0" lIns="0" spcFirstLastPara="1" rIns="0" wrap="square" tIns="0">
            <a:normAutofit fontScale="56244"/>
          </a:bodyPr>
          <a:lstStyle/>
          <a:p>
            <a:pPr indent="-324023" lvl="0" marL="432000" marR="0" rtl="0" algn="l">
              <a:spcBef>
                <a:spcPts val="0"/>
              </a:spcBef>
              <a:spcAft>
                <a:spcPts val="0"/>
              </a:spcAft>
              <a:buClr>
                <a:srgbClr val="000000"/>
              </a:buClr>
              <a:buSzPct val="4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Modelos de ML.</a:t>
            </a:r>
            <a:endParaRPr b="0" i="0" sz="2800" u="none" cap="none" strike="noStrike">
              <a:solidFill>
                <a:srgbClr val="000000"/>
              </a:solidFill>
              <a:latin typeface="Times New Roman"/>
              <a:ea typeface="Times New Roman"/>
              <a:cs typeface="Times New Roman"/>
              <a:sym typeface="Times New Roman"/>
            </a:endParaRPr>
          </a:p>
          <a:p>
            <a:pPr indent="-324039" lvl="1" marL="864000" marR="0" rtl="0" algn="l">
              <a:spcBef>
                <a:spcPts val="1417"/>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Lasso.</a:t>
            </a:r>
            <a:endParaRPr b="0" i="0" sz="2800" u="none" cap="none" strike="noStrike">
              <a:solidFill>
                <a:srgbClr val="000000"/>
              </a:solidFill>
              <a:latin typeface="Times New Roman"/>
              <a:ea typeface="Times New Roman"/>
              <a:cs typeface="Times New Roman"/>
              <a:sym typeface="Times New Roman"/>
            </a:endParaRPr>
          </a:p>
          <a:p>
            <a:pPr indent="-324039"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Ridge.</a:t>
            </a:r>
            <a:endParaRPr b="0" i="0" sz="2800" u="none" cap="none" strike="noStrike">
              <a:solidFill>
                <a:srgbClr val="000000"/>
              </a:solidFill>
              <a:latin typeface="Times New Roman"/>
              <a:ea typeface="Times New Roman"/>
              <a:cs typeface="Times New Roman"/>
              <a:sym typeface="Times New Roman"/>
            </a:endParaRPr>
          </a:p>
          <a:p>
            <a:pPr indent="-324039"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Random Forest.</a:t>
            </a:r>
            <a:endParaRPr b="0" i="0" sz="2800" u="none" cap="none" strike="noStrike">
              <a:solidFill>
                <a:srgbClr val="000000"/>
              </a:solidFill>
              <a:latin typeface="Times New Roman"/>
              <a:ea typeface="Times New Roman"/>
              <a:cs typeface="Times New Roman"/>
              <a:sym typeface="Times New Roman"/>
            </a:endParaRPr>
          </a:p>
          <a:p>
            <a:pPr indent="-324039"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Gradient Boosting.</a:t>
            </a:r>
            <a:endParaRPr b="0" i="0" sz="2800" u="none" cap="none" strike="noStrike">
              <a:solidFill>
                <a:srgbClr val="000000"/>
              </a:solidFill>
              <a:latin typeface="Times New Roman"/>
              <a:ea typeface="Times New Roman"/>
              <a:cs typeface="Times New Roman"/>
              <a:sym typeface="Times New Roman"/>
            </a:endParaRPr>
          </a:p>
          <a:p>
            <a:pPr indent="-324039"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SVM</a:t>
            </a:r>
            <a:endParaRPr b="0" i="0" sz="2800" u="none" cap="none" strike="noStrike">
              <a:solidFill>
                <a:srgbClr val="000000"/>
              </a:solidFill>
              <a:latin typeface="Times New Roman"/>
              <a:ea typeface="Times New Roman"/>
              <a:cs typeface="Times New Roman"/>
              <a:sym typeface="Times New Roman"/>
            </a:endParaRPr>
          </a:p>
          <a:p>
            <a:pPr indent="-324039"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RRNN</a:t>
            </a:r>
            <a:endParaRPr b="0" i="0" sz="2800" u="none" cap="none" strike="noStrike">
              <a:solidFill>
                <a:srgbClr val="000000"/>
              </a:solidFill>
              <a:latin typeface="Times New Roman"/>
              <a:ea typeface="Times New Roman"/>
              <a:cs typeface="Times New Roman"/>
              <a:sym typeface="Times New Roman"/>
            </a:endParaRPr>
          </a:p>
          <a:p>
            <a:pPr indent="-324039"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LSTM</a:t>
            </a:r>
            <a:endParaRPr b="0" i="0" sz="2800" u="none" cap="none" strike="noStrike">
              <a:solidFill>
                <a:srgbClr val="000000"/>
              </a:solidFill>
              <a:latin typeface="Times New Roman"/>
              <a:ea typeface="Times New Roman"/>
              <a:cs typeface="Times New Roman"/>
              <a:sym typeface="Times New Roman"/>
            </a:endParaRPr>
          </a:p>
          <a:p>
            <a:pPr indent="0" lvl="1" marL="864000" marR="0" rtl="0" algn="l">
              <a:spcBef>
                <a:spcPts val="1134"/>
              </a:spcBef>
              <a:spcAft>
                <a:spcPts val="0"/>
              </a:spcAft>
              <a:buSzPct val="100000"/>
              <a:buFont typeface="Arial"/>
              <a:buNone/>
            </a:pPr>
            <a:r>
              <a:t/>
            </a:r>
            <a:endParaRPr b="0" i="0" sz="2800" u="none" cap="none" strike="noStrike">
              <a:solidFill>
                <a:srgbClr val="000000"/>
              </a:solidFill>
              <a:latin typeface="Times New Roman"/>
              <a:ea typeface="Times New Roman"/>
              <a:cs typeface="Times New Roman"/>
              <a:sym typeface="Times New Roman"/>
            </a:endParaRPr>
          </a:p>
          <a:p>
            <a:pPr indent="-324039"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Modelos de step único</a:t>
            </a:r>
            <a:endParaRPr b="0" i="0" sz="2800" u="none" cap="none" strike="noStrike">
              <a:solidFill>
                <a:srgbClr val="000000"/>
              </a:solidFill>
              <a:latin typeface="Times New Roman"/>
              <a:ea typeface="Times New Roman"/>
              <a:cs typeface="Times New Roman"/>
              <a:sym typeface="Times New Roman"/>
            </a:endParaRPr>
          </a:p>
          <a:p>
            <a:pPr indent="-324039"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Modelos multi-step recursivo</a:t>
            </a:r>
            <a:endParaRPr b="0" i="0" sz="2800" u="none" cap="none" strike="noStrike">
              <a:solidFill>
                <a:srgbClr val="000000"/>
              </a:solidFill>
              <a:latin typeface="Times New Roman"/>
              <a:ea typeface="Times New Roman"/>
              <a:cs typeface="Times New Roman"/>
              <a:sym typeface="Times New Roman"/>
            </a:endParaRPr>
          </a:p>
          <a:p>
            <a:pPr indent="-324039" lvl="1" marL="864000" marR="0" rtl="0" algn="l">
              <a:spcBef>
                <a:spcPts val="1134"/>
              </a:spcBef>
              <a:spcAft>
                <a:spcPts val="0"/>
              </a:spcAft>
              <a:buClr>
                <a:srgbClr val="000000"/>
              </a:buClr>
              <a:buSzPct val="75000"/>
              <a:buFont typeface="Noto Sans Symbols"/>
              <a:buChar char="−"/>
            </a:pPr>
            <a:r>
              <a:rPr b="0" i="0" lang="es-ES" sz="2800" u="none" cap="none" strike="noStrike">
                <a:solidFill>
                  <a:srgbClr val="000000"/>
                </a:solidFill>
                <a:latin typeface="Times New Roman"/>
                <a:ea typeface="Times New Roman"/>
                <a:cs typeface="Times New Roman"/>
                <a:sym typeface="Times New Roman"/>
              </a:rPr>
              <a:t>Modelos multi-step directo</a:t>
            </a:r>
            <a:endParaRPr b="0" i="0" sz="2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4400"/>
              <a:buFont typeface="Times New Roman"/>
              <a:buNone/>
            </a:pPr>
            <a:r>
              <a:rPr b="0" lang="es-ES" sz="4400" strike="noStrike">
                <a:solidFill>
                  <a:srgbClr val="000000"/>
                </a:solidFill>
                <a:latin typeface="Times New Roman"/>
                <a:ea typeface="Times New Roman"/>
                <a:cs typeface="Times New Roman"/>
                <a:sym typeface="Times New Roman"/>
              </a:rPr>
              <a:t>Métodos de Machine Learning</a:t>
            </a:r>
            <a:endParaRPr b="0" sz="4400" strike="noStrike">
              <a:solidFill>
                <a:srgbClr val="000000"/>
              </a:solidFill>
              <a:latin typeface="Times New Roman"/>
              <a:ea typeface="Times New Roman"/>
              <a:cs typeface="Times New Roman"/>
              <a:sym typeface="Times New Roman"/>
            </a:endParaRPr>
          </a:p>
        </p:txBody>
      </p:sp>
      <p:sp>
        <p:nvSpPr>
          <p:cNvPr id="111" name="Google Shape;111;p17"/>
          <p:cNvSpPr txBox="1"/>
          <p:nvPr>
            <p:ph idx="1" type="body"/>
          </p:nvPr>
        </p:nvSpPr>
        <p:spPr>
          <a:xfrm>
            <a:off x="504000" y="1769040"/>
            <a:ext cx="4328280" cy="4384440"/>
          </a:xfrm>
          <a:prstGeom prst="rect">
            <a:avLst/>
          </a:prstGeom>
          <a:noFill/>
          <a:ln>
            <a:noFill/>
          </a:ln>
        </p:spPr>
        <p:txBody>
          <a:bodyPr anchorCtr="0" anchor="t" bIns="0" lIns="0" spcFirstLastPara="1" rIns="0" wrap="square" tIns="0">
            <a:normAutofit fontScale="96865"/>
          </a:bodyPr>
          <a:lstStyle/>
          <a:p>
            <a:pPr indent="0" lvl="0" marL="432000" marR="0" rtl="0" algn="l">
              <a:spcBef>
                <a:spcPts val="0"/>
              </a:spcBef>
              <a:spcAft>
                <a:spcPts val="0"/>
              </a:spcAft>
              <a:buClr>
                <a:srgbClr val="000000"/>
              </a:buClr>
              <a:buSzPct val="100000"/>
              <a:buFont typeface="Times New Roman"/>
              <a:buNone/>
            </a:pPr>
            <a:r>
              <a:rPr b="0" i="0" lang="es-ES" sz="3200" u="none" cap="none" strike="noStrike">
                <a:solidFill>
                  <a:srgbClr val="000000"/>
                </a:solidFill>
                <a:latin typeface="Times New Roman"/>
                <a:ea typeface="Times New Roman"/>
                <a:cs typeface="Times New Roman"/>
                <a:sym typeface="Times New Roman"/>
              </a:rPr>
              <a:t>Ventajas</a:t>
            </a:r>
            <a:endParaRPr b="0" i="0" sz="3200" u="none" cap="none" strike="noStrike">
              <a:solidFill>
                <a:srgbClr val="000000"/>
              </a:solidFill>
              <a:latin typeface="Times New Roman"/>
              <a:ea typeface="Times New Roman"/>
              <a:cs typeface="Times New Roman"/>
              <a:sym typeface="Times New Roman"/>
            </a:endParaRPr>
          </a:p>
          <a:p>
            <a:pPr indent="-324008" lvl="0" marL="432000" marR="0" rtl="0" algn="l">
              <a:lnSpc>
                <a:spcPct val="100000"/>
              </a:lnSpc>
              <a:spcBef>
                <a:spcPts val="2608"/>
              </a:spcBef>
              <a:spcAft>
                <a:spcPts val="0"/>
              </a:spcAft>
              <a:buClr>
                <a:srgbClr val="000000"/>
              </a:buClr>
              <a:buSzPct val="45000"/>
              <a:buFont typeface="Noto Sans Symbols"/>
              <a:buChar char="●"/>
            </a:pPr>
            <a:r>
              <a:rPr b="0" i="0" lang="es-ES" sz="2000" u="none" cap="none" strike="noStrike">
                <a:solidFill>
                  <a:srgbClr val="000000"/>
                </a:solidFill>
                <a:latin typeface="Times New Roman"/>
                <a:ea typeface="Times New Roman"/>
                <a:cs typeface="Times New Roman"/>
                <a:sym typeface="Times New Roman"/>
              </a:rPr>
              <a:t>Facilidad de incluir variables exógenas además de las auto regresivas.</a:t>
            </a:r>
            <a:endParaRPr b="0" i="0" sz="2000" u="none" cap="none" strike="noStrike">
              <a:solidFill>
                <a:srgbClr val="000000"/>
              </a:solidFill>
              <a:latin typeface="Times New Roman"/>
              <a:ea typeface="Times New Roman"/>
              <a:cs typeface="Times New Roman"/>
              <a:sym typeface="Times New Roman"/>
            </a:endParaRPr>
          </a:p>
          <a:p>
            <a:pPr indent="-324008" lvl="0" marL="432000" marR="0" rtl="0" algn="l">
              <a:lnSpc>
                <a:spcPct val="100000"/>
              </a:lnSpc>
              <a:spcBef>
                <a:spcPts val="2183"/>
              </a:spcBef>
              <a:spcAft>
                <a:spcPts val="0"/>
              </a:spcAft>
              <a:buClr>
                <a:srgbClr val="000000"/>
              </a:buClr>
              <a:buSzPct val="45000"/>
              <a:buFont typeface="Noto Sans Symbols"/>
              <a:buChar char="●"/>
            </a:pPr>
            <a:r>
              <a:rPr b="0" i="0" lang="es-ES" sz="2000" u="none" cap="none" strike="noStrike">
                <a:solidFill>
                  <a:srgbClr val="000000"/>
                </a:solidFill>
                <a:latin typeface="Times New Roman"/>
                <a:ea typeface="Times New Roman"/>
                <a:cs typeface="Times New Roman"/>
                <a:sym typeface="Times New Roman"/>
              </a:rPr>
              <a:t>Es relativamente más sencillo incorporar comportamientos no lineales ya que podemos utilizar modelos como son RandomForest GradientBoosting y Máquinas Vector Soporte que, de forma nativa son capaces de incorporar o aprender relaciones no lineales entre los predictores.</a:t>
            </a:r>
            <a:endParaRPr b="0" i="0" sz="2000" u="none" cap="none" strike="noStrike">
              <a:solidFill>
                <a:srgbClr val="000000"/>
              </a:solidFill>
              <a:latin typeface="Times New Roman"/>
              <a:ea typeface="Times New Roman"/>
              <a:cs typeface="Times New Roman"/>
              <a:sym typeface="Times New Roman"/>
            </a:endParaRPr>
          </a:p>
          <a:p>
            <a:pPr indent="-324008" lvl="0" marL="432000" marR="0" rtl="0" algn="l">
              <a:lnSpc>
                <a:spcPct val="100000"/>
              </a:lnSpc>
              <a:spcBef>
                <a:spcPts val="2183"/>
              </a:spcBef>
              <a:spcAft>
                <a:spcPts val="0"/>
              </a:spcAft>
              <a:buClr>
                <a:srgbClr val="000000"/>
              </a:buClr>
              <a:buSzPct val="45000"/>
              <a:buFont typeface="Noto Sans Symbols"/>
              <a:buChar char="●"/>
            </a:pPr>
            <a:r>
              <a:rPr b="0" i="0" lang="es-ES" sz="2000" u="none" cap="none" strike="noStrike">
                <a:solidFill>
                  <a:srgbClr val="000000"/>
                </a:solidFill>
                <a:latin typeface="Times New Roman"/>
                <a:ea typeface="Times New Roman"/>
                <a:cs typeface="Times New Roman"/>
                <a:sym typeface="Times New Roman"/>
              </a:rPr>
              <a:t>Elevada escalabilidad ya que son aplicables incluso cuando se dispone del grandes volúmenes de datos </a:t>
            </a:r>
            <a:endParaRPr b="0" i="0" sz="2000" u="none" cap="none" strike="noStrike">
              <a:solidFill>
                <a:srgbClr val="000000"/>
              </a:solidFill>
              <a:latin typeface="Times New Roman"/>
              <a:ea typeface="Times New Roman"/>
              <a:cs typeface="Times New Roman"/>
              <a:sym typeface="Times New Roman"/>
            </a:endParaRPr>
          </a:p>
        </p:txBody>
      </p:sp>
      <p:sp>
        <p:nvSpPr>
          <p:cNvPr id="112" name="Google Shape;112;p17"/>
          <p:cNvSpPr txBox="1"/>
          <p:nvPr>
            <p:ph idx="1" type="body"/>
          </p:nvPr>
        </p:nvSpPr>
        <p:spPr>
          <a:xfrm>
            <a:off x="5049000" y="1769040"/>
            <a:ext cx="4328280" cy="4384440"/>
          </a:xfrm>
          <a:prstGeom prst="rect">
            <a:avLst/>
          </a:prstGeom>
          <a:noFill/>
          <a:ln>
            <a:noFill/>
          </a:ln>
        </p:spPr>
        <p:txBody>
          <a:bodyPr anchorCtr="0" anchor="t" bIns="0" lIns="0" spcFirstLastPara="1" rIns="0" wrap="square" tIns="0">
            <a:normAutofit/>
          </a:bodyPr>
          <a:lstStyle/>
          <a:p>
            <a:pPr indent="0" lvl="0" marL="432000" marR="0" rtl="0" algn="l">
              <a:spcBef>
                <a:spcPts val="0"/>
              </a:spcBef>
              <a:spcAft>
                <a:spcPts val="0"/>
              </a:spcAft>
              <a:buClr>
                <a:srgbClr val="000000"/>
              </a:buClr>
              <a:buSzPts val="3200"/>
              <a:buFont typeface="Times New Roman"/>
              <a:buNone/>
            </a:pPr>
            <a:r>
              <a:rPr b="0" i="0" lang="es-ES" sz="3200" u="none" cap="none" strike="noStrike">
                <a:solidFill>
                  <a:srgbClr val="000000"/>
                </a:solidFill>
                <a:latin typeface="Times New Roman"/>
                <a:ea typeface="Times New Roman"/>
                <a:cs typeface="Times New Roman"/>
                <a:sym typeface="Times New Roman"/>
              </a:rPr>
              <a:t>Desventajas</a:t>
            </a:r>
            <a:endParaRPr b="0" i="0" sz="3200" u="none" cap="none" strike="noStrike">
              <a:solidFill>
                <a:srgbClr val="000000"/>
              </a:solidFill>
              <a:latin typeface="Times New Roman"/>
              <a:ea typeface="Times New Roman"/>
              <a:cs typeface="Times New Roman"/>
              <a:sym typeface="Times New Roman"/>
            </a:endParaRPr>
          </a:p>
          <a:p>
            <a:pPr indent="-324000" lvl="0" marL="432000" marR="0" rtl="0" algn="l">
              <a:lnSpc>
                <a:spcPct val="100000"/>
              </a:lnSpc>
              <a:spcBef>
                <a:spcPts val="2608"/>
              </a:spcBef>
              <a:spcAft>
                <a:spcPts val="0"/>
              </a:spcAft>
              <a:buClr>
                <a:srgbClr val="000000"/>
              </a:buClr>
              <a:buSzPts val="810"/>
              <a:buFont typeface="Noto Sans Symbols"/>
              <a:buChar char="●"/>
            </a:pPr>
            <a:r>
              <a:rPr b="0" i="0" lang="es-ES" sz="1800" u="none" cap="none" strike="noStrike">
                <a:solidFill>
                  <a:srgbClr val="000000"/>
                </a:solidFill>
                <a:latin typeface="Times New Roman"/>
                <a:ea typeface="Times New Roman"/>
                <a:cs typeface="Times New Roman"/>
                <a:sym typeface="Times New Roman"/>
              </a:rPr>
              <a:t>Necesidad de reestructurar los datos para poder utilizarlos como si se tratara de un problema de regresión.</a:t>
            </a:r>
            <a:endParaRPr b="0" i="0" sz="1800" u="none" cap="none" strike="noStrike">
              <a:solidFill>
                <a:srgbClr val="000000"/>
              </a:solidFill>
              <a:latin typeface="Times New Roman"/>
              <a:ea typeface="Times New Roman"/>
              <a:cs typeface="Times New Roman"/>
              <a:sym typeface="Times New Roman"/>
            </a:endParaRPr>
          </a:p>
          <a:p>
            <a:pPr indent="-324000" lvl="0" marL="432000" marR="0" rtl="0" algn="l">
              <a:lnSpc>
                <a:spcPct val="100000"/>
              </a:lnSpc>
              <a:spcBef>
                <a:spcPts val="2183"/>
              </a:spcBef>
              <a:spcAft>
                <a:spcPts val="0"/>
              </a:spcAft>
              <a:buClr>
                <a:srgbClr val="000000"/>
              </a:buClr>
              <a:buSzPts val="810"/>
              <a:buFont typeface="Noto Sans Symbols"/>
              <a:buChar char="●"/>
            </a:pPr>
            <a:r>
              <a:rPr b="0" i="0" lang="es-ES" sz="1800" u="none" cap="none" strike="noStrike">
                <a:solidFill>
                  <a:srgbClr val="000000"/>
                </a:solidFill>
                <a:latin typeface="Times New Roman"/>
                <a:ea typeface="Times New Roman"/>
                <a:cs typeface="Times New Roman"/>
                <a:sym typeface="Times New Roman"/>
              </a:rPr>
              <a:t>Necesidad de programar procesos iterativos en los que cada predicción utiliza las predicciones anteriores cuando intentamos predecir un horizonte de de de de tiempo el que contiene múltiples steps.  </a:t>
            </a:r>
            <a:endParaRPr b="0" i="0" sz="1800" u="none" cap="none" strike="noStrike">
              <a:solidFill>
                <a:srgbClr val="000000"/>
              </a:solidFill>
              <a:latin typeface="Times New Roman"/>
              <a:ea typeface="Times New Roman"/>
              <a:cs typeface="Times New Roman"/>
              <a:sym typeface="Times New Roman"/>
            </a:endParaRPr>
          </a:p>
          <a:p>
            <a:pPr indent="-324000" lvl="0" marL="432000" marR="0" rtl="0" algn="l">
              <a:lnSpc>
                <a:spcPct val="100000"/>
              </a:lnSpc>
              <a:spcBef>
                <a:spcPts val="2183"/>
              </a:spcBef>
              <a:spcAft>
                <a:spcPts val="0"/>
              </a:spcAft>
              <a:buClr>
                <a:srgbClr val="000000"/>
              </a:buClr>
              <a:buSzPts val="810"/>
              <a:buFont typeface="Noto Sans Symbols"/>
              <a:buChar char="●"/>
            </a:pPr>
            <a:r>
              <a:rPr b="0" i="0" lang="es-ES" sz="1800" u="none" cap="none" strike="noStrike">
                <a:solidFill>
                  <a:srgbClr val="000000"/>
                </a:solidFill>
                <a:latin typeface="Times New Roman"/>
                <a:ea typeface="Times New Roman"/>
                <a:cs typeface="Times New Roman"/>
                <a:sym typeface="Times New Roman"/>
              </a:rPr>
              <a:t>Los modelos de de forecasting requieren de métodos de estrategias de validación específicas BackTesting, Walk-forward validation, Time-series cross validation. </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504000" y="251640"/>
            <a:ext cx="7704000" cy="123804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4400"/>
              <a:buFont typeface="Times New Roman"/>
              <a:buNone/>
            </a:pPr>
            <a:r>
              <a:rPr b="0" lang="es-ES" sz="4400" strike="noStrike">
                <a:solidFill>
                  <a:srgbClr val="000000"/>
                </a:solidFill>
                <a:latin typeface="Times New Roman"/>
                <a:ea typeface="Times New Roman"/>
                <a:cs typeface="Times New Roman"/>
                <a:sym typeface="Times New Roman"/>
              </a:rPr>
              <a:t>Creación de la matriz de entrenamiento</a:t>
            </a:r>
            <a:endParaRPr b="0" sz="4400" strike="noStrike">
              <a:solidFill>
                <a:srgbClr val="000000"/>
              </a:solidFill>
              <a:latin typeface="Times New Roman"/>
              <a:ea typeface="Times New Roman"/>
              <a:cs typeface="Times New Roman"/>
              <a:sym typeface="Times New Roman"/>
            </a:endParaRPr>
          </a:p>
        </p:txBody>
      </p:sp>
      <p:sp>
        <p:nvSpPr>
          <p:cNvPr id="118" name="Google Shape;118;p18"/>
          <p:cNvSpPr txBox="1"/>
          <p:nvPr>
            <p:ph idx="1" type="subTitle"/>
          </p:nvPr>
        </p:nvSpPr>
        <p:spPr>
          <a:xfrm>
            <a:off x="504000" y="1769040"/>
            <a:ext cx="8870040" cy="29109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00000"/>
              </a:buClr>
              <a:buSzPts val="2800"/>
              <a:buFont typeface="Arial"/>
              <a:buNone/>
            </a:pPr>
            <a:r>
              <a:rPr b="0" i="0" lang="es-ES" sz="2800" u="none" cap="none" strike="noStrike">
                <a:solidFill>
                  <a:srgbClr val="000000"/>
                </a:solidFill>
                <a:latin typeface="Arial"/>
                <a:ea typeface="Arial"/>
                <a:cs typeface="Arial"/>
                <a:sym typeface="Arial"/>
              </a:rPr>
              <a:t>La principal adaptación que se necesita hacer para aplicar modelos de Machine Learning a problemas de forecasting es transformar la serie temporal en una matriz en la que, cada valor, está asociado a la ventana temporal (lag) que le precede</a:t>
            </a:r>
            <a:endParaRPr b="0" i="0" sz="2800" u="none" cap="none" strike="noStrike">
              <a:solidFill>
                <a:srgbClr val="000000"/>
              </a:solidFill>
              <a:latin typeface="Arial"/>
              <a:ea typeface="Arial"/>
              <a:cs typeface="Arial"/>
              <a:sym typeface="Arial"/>
            </a:endParaRPr>
          </a:p>
        </p:txBody>
      </p:sp>
      <p:pic>
        <p:nvPicPr>
          <p:cNvPr id="119" name="Google Shape;119;p18"/>
          <p:cNvPicPr preferRelativeResize="0"/>
          <p:nvPr/>
        </p:nvPicPr>
        <p:blipFill rotWithShape="1">
          <a:blip r:embed="rId3">
            <a:alphaModFix/>
          </a:blip>
          <a:srcRect b="0" l="0" r="0" t="0"/>
          <a:stretch/>
        </p:blipFill>
        <p:spPr>
          <a:xfrm>
            <a:off x="2413800" y="4680000"/>
            <a:ext cx="5686200" cy="19807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4400"/>
              <a:buFont typeface="Times New Roman"/>
              <a:buNone/>
            </a:pPr>
            <a:r>
              <a:rPr b="0" lang="es-ES" sz="4400" strike="noStrike">
                <a:solidFill>
                  <a:srgbClr val="000000"/>
                </a:solidFill>
                <a:latin typeface="Times New Roman"/>
                <a:ea typeface="Times New Roman"/>
                <a:cs typeface="Times New Roman"/>
                <a:sym typeface="Times New Roman"/>
              </a:rPr>
              <a:t>Horizonte temporal</a:t>
            </a:r>
            <a:endParaRPr b="0" sz="4400" strike="noStrike">
              <a:solidFill>
                <a:srgbClr val="000000"/>
              </a:solidFill>
              <a:latin typeface="Times New Roman"/>
              <a:ea typeface="Times New Roman"/>
              <a:cs typeface="Times New Roman"/>
              <a:sym typeface="Times New Roman"/>
            </a:endParaRPr>
          </a:p>
        </p:txBody>
      </p:sp>
      <p:sp>
        <p:nvSpPr>
          <p:cNvPr id="125" name="Google Shape;125;p19"/>
          <p:cNvSpPr txBox="1"/>
          <p:nvPr>
            <p:ph idx="1" type="body"/>
          </p:nvPr>
        </p:nvSpPr>
        <p:spPr>
          <a:xfrm>
            <a:off x="504000" y="1769040"/>
            <a:ext cx="8870040" cy="4384440"/>
          </a:xfrm>
          <a:prstGeom prst="rect">
            <a:avLst/>
          </a:prstGeom>
          <a:noFill/>
          <a:ln>
            <a:noFill/>
          </a:ln>
        </p:spPr>
        <p:txBody>
          <a:bodyPr anchorCtr="0" anchor="t" bIns="0" lIns="0" spcFirstLastPara="1" rIns="0" wrap="square" tIns="0">
            <a:normAutofit/>
          </a:bodyPr>
          <a:lstStyle/>
          <a:p>
            <a:pPr indent="-324000" lvl="0" marL="432000" marR="0" rtl="0" algn="l">
              <a:spcBef>
                <a:spcPts val="0"/>
              </a:spcBef>
              <a:spcAft>
                <a:spcPts val="0"/>
              </a:spcAft>
              <a:buClr>
                <a:srgbClr val="000000"/>
              </a:buClr>
              <a:buSzPts val="1440"/>
              <a:buFont typeface="Noto Sans Symbols"/>
              <a:buChar char="●"/>
            </a:pPr>
            <a:r>
              <a:rPr b="0" i="0" lang="es-ES" sz="3200" u="none" cap="none" strike="noStrike">
                <a:solidFill>
                  <a:srgbClr val="000000"/>
                </a:solidFill>
                <a:latin typeface="Times New Roman"/>
                <a:ea typeface="Times New Roman"/>
                <a:cs typeface="Times New Roman"/>
                <a:sym typeface="Times New Roman"/>
              </a:rPr>
              <a:t>Predicción Single Step</a:t>
            </a:r>
            <a:endParaRPr b="0" i="0" sz="3200" u="none" cap="none" strike="noStrike">
              <a:solidFill>
                <a:srgbClr val="000000"/>
              </a:solidFill>
              <a:latin typeface="Times New Roman"/>
              <a:ea typeface="Times New Roman"/>
              <a:cs typeface="Times New Roman"/>
              <a:sym typeface="Times New Roman"/>
            </a:endParaRPr>
          </a:p>
          <a:p>
            <a:pPr indent="-324000" lvl="1" marL="864000" marR="0" rtl="0" algn="l">
              <a:spcBef>
                <a:spcPts val="1417"/>
              </a:spcBef>
              <a:spcAft>
                <a:spcPts val="0"/>
              </a:spcAft>
              <a:buClr>
                <a:srgbClr val="000000"/>
              </a:buClr>
              <a:buSzPts val="2100"/>
              <a:buFont typeface="Noto Sans Symbols"/>
              <a:buChar char="−"/>
            </a:pPr>
            <a:r>
              <a:rPr b="0" i="0" lang="es-ES" sz="2800" u="none" cap="none" strike="noStrike">
                <a:solidFill>
                  <a:srgbClr val="000000"/>
                </a:solidFill>
                <a:latin typeface="Times New Roman"/>
                <a:ea typeface="Times New Roman"/>
                <a:cs typeface="Times New Roman"/>
                <a:sym typeface="Times New Roman"/>
              </a:rPr>
              <a:t>El objetivo es predecir el siguiente valor de la serie temporal</a:t>
            </a:r>
            <a:endParaRPr b="0" i="0" sz="2800" u="none" cap="none" strike="noStrike">
              <a:solidFill>
                <a:srgbClr val="000000"/>
              </a:solidFill>
              <a:latin typeface="Times New Roman"/>
              <a:ea typeface="Times New Roman"/>
              <a:cs typeface="Times New Roman"/>
              <a:sym typeface="Times New Roman"/>
            </a:endParaRPr>
          </a:p>
          <a:p>
            <a:pPr indent="-324000" lvl="0" marL="432000" marR="0" rtl="0" algn="l">
              <a:spcBef>
                <a:spcPts val="1134"/>
              </a:spcBef>
              <a:spcAft>
                <a:spcPts val="0"/>
              </a:spcAft>
              <a:buClr>
                <a:srgbClr val="000000"/>
              </a:buClr>
              <a:buSzPts val="1440"/>
              <a:buFont typeface="Noto Sans Symbols"/>
              <a:buChar char="●"/>
            </a:pPr>
            <a:r>
              <a:rPr b="0" i="0" lang="es-ES" sz="3200" u="none" cap="none" strike="noStrike">
                <a:solidFill>
                  <a:srgbClr val="000000"/>
                </a:solidFill>
                <a:latin typeface="Times New Roman"/>
                <a:ea typeface="Times New Roman"/>
                <a:cs typeface="Times New Roman"/>
                <a:sym typeface="Times New Roman"/>
              </a:rPr>
              <a:t>Predicción Multi Step</a:t>
            </a:r>
            <a:endParaRPr b="0" i="0" sz="3200" u="none" cap="none" strike="noStrike">
              <a:solidFill>
                <a:srgbClr val="000000"/>
              </a:solidFill>
              <a:latin typeface="Times New Roman"/>
              <a:ea typeface="Times New Roman"/>
              <a:cs typeface="Times New Roman"/>
              <a:sym typeface="Times New Roman"/>
            </a:endParaRPr>
          </a:p>
          <a:p>
            <a:pPr indent="-324000" lvl="1" marL="864000" marR="0" rtl="0" algn="l">
              <a:spcBef>
                <a:spcPts val="1417"/>
              </a:spcBef>
              <a:spcAft>
                <a:spcPts val="0"/>
              </a:spcAft>
              <a:buClr>
                <a:srgbClr val="000000"/>
              </a:buClr>
              <a:buSzPts val="2100"/>
              <a:buFont typeface="Noto Sans Symbols"/>
              <a:buChar char="−"/>
            </a:pPr>
            <a:r>
              <a:rPr b="0" i="0" lang="es-ES" sz="2800" u="none" cap="none" strike="noStrike">
                <a:solidFill>
                  <a:srgbClr val="000000"/>
                </a:solidFill>
                <a:latin typeface="Times New Roman"/>
                <a:ea typeface="Times New Roman"/>
                <a:cs typeface="Times New Roman"/>
                <a:sym typeface="Times New Roman"/>
              </a:rPr>
              <a:t>El objetivo es predecir los n siguientes valores de la serie.</a:t>
            </a:r>
            <a:endParaRPr b="0" i="0" sz="2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504000" y="301320"/>
            <a:ext cx="7704000" cy="113868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4400"/>
              <a:buFont typeface="Times New Roman"/>
              <a:buNone/>
            </a:pPr>
            <a:r>
              <a:rPr b="0" lang="es-ES" sz="4400" strike="noStrike">
                <a:solidFill>
                  <a:srgbClr val="000000"/>
                </a:solidFill>
                <a:latin typeface="Times New Roman"/>
                <a:ea typeface="Times New Roman"/>
                <a:cs typeface="Times New Roman"/>
                <a:sym typeface="Times New Roman"/>
              </a:rPr>
              <a:t>Predicción Single Step</a:t>
            </a:r>
            <a:endParaRPr b="0" sz="4400" strike="noStrike">
              <a:solidFill>
                <a:srgbClr val="000000"/>
              </a:solidFill>
              <a:latin typeface="Times New Roman"/>
              <a:ea typeface="Times New Roman"/>
              <a:cs typeface="Times New Roman"/>
              <a:sym typeface="Times New Roman"/>
            </a:endParaRPr>
          </a:p>
        </p:txBody>
      </p:sp>
      <p:pic>
        <p:nvPicPr>
          <p:cNvPr id="131" name="Google Shape;131;p20"/>
          <p:cNvPicPr preferRelativeResize="0"/>
          <p:nvPr/>
        </p:nvPicPr>
        <p:blipFill rotWithShape="1">
          <a:blip r:embed="rId3">
            <a:alphaModFix/>
          </a:blip>
          <a:srcRect b="0" l="0" r="0" t="10197"/>
          <a:stretch/>
        </p:blipFill>
        <p:spPr>
          <a:xfrm>
            <a:off x="108000" y="1368000"/>
            <a:ext cx="9902520" cy="4752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